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20" r:id="rId2"/>
    <p:sldId id="256" r:id="rId3"/>
    <p:sldId id="261" r:id="rId4"/>
    <p:sldId id="260" r:id="rId5"/>
    <p:sldId id="263" r:id="rId6"/>
    <p:sldId id="264" r:id="rId7"/>
    <p:sldId id="277" r:id="rId8"/>
    <p:sldId id="265" r:id="rId9"/>
    <p:sldId id="274" r:id="rId10"/>
    <p:sldId id="273" r:id="rId11"/>
    <p:sldId id="275" r:id="rId12"/>
    <p:sldId id="276" r:id="rId13"/>
    <p:sldId id="268" r:id="rId14"/>
    <p:sldId id="267" r:id="rId15"/>
    <p:sldId id="278" r:id="rId16"/>
    <p:sldId id="283" r:id="rId17"/>
    <p:sldId id="280" r:id="rId18"/>
    <p:sldId id="281" r:id="rId19"/>
    <p:sldId id="282" r:id="rId20"/>
    <p:sldId id="284" r:id="rId21"/>
    <p:sldId id="257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66" r:id="rId32"/>
    <p:sldId id="295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269" r:id="rId44"/>
    <p:sldId id="270" r:id="rId45"/>
    <p:sldId id="271" r:id="rId46"/>
    <p:sldId id="272" r:id="rId47"/>
    <p:sldId id="307" r:id="rId48"/>
    <p:sldId id="308" r:id="rId49"/>
    <p:sldId id="309" r:id="rId50"/>
    <p:sldId id="310" r:id="rId51"/>
    <p:sldId id="311" r:id="rId52"/>
    <p:sldId id="317" r:id="rId53"/>
    <p:sldId id="313" r:id="rId54"/>
    <p:sldId id="321" r:id="rId55"/>
    <p:sldId id="322" r:id="rId56"/>
    <p:sldId id="323" r:id="rId57"/>
    <p:sldId id="324" r:id="rId58"/>
    <p:sldId id="314" r:id="rId59"/>
    <p:sldId id="315" r:id="rId60"/>
    <p:sldId id="318" r:id="rId61"/>
    <p:sldId id="319" r:id="rId62"/>
    <p:sldId id="316" r:id="rId63"/>
    <p:sldId id="312" r:id="rId64"/>
    <p:sldId id="259" r:id="rId65"/>
    <p:sldId id="258" r:id="rId66"/>
    <p:sldId id="294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9910" autoAdjust="0"/>
  </p:normalViewPr>
  <p:slideViewPr>
    <p:cSldViewPr snapToGrid="0">
      <p:cViewPr varScale="1">
        <p:scale>
          <a:sx n="60" d="100"/>
          <a:sy n="60" d="100"/>
        </p:scale>
        <p:origin x="15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7E8EB-1FF0-4869-BB0F-C1B8F42D9254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8BACD-8CBC-4A68-9BD3-8DD1BA5F7B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028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한국에서 가장 많은 흥행을 거둔 영화 </a:t>
            </a:r>
            <a:r>
              <a:rPr lang="en-US" altLang="ko-KR" dirty="0"/>
              <a:t>5</a:t>
            </a:r>
            <a:r>
              <a:rPr lang="ko-KR" altLang="en-US" dirty="0"/>
              <a:t>편에 대한 장르분석 및 관객의 감상포인트를 찾아보겠습니다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48BACD-8CBC-4A68-9BD3-8DD1BA5F7B0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528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위인 국제시장의 공식 장르는 </a:t>
            </a:r>
            <a:r>
              <a:rPr lang="en-US" altLang="ko-KR" dirty="0"/>
              <a:t>‘</a:t>
            </a:r>
            <a:r>
              <a:rPr lang="ko-KR" altLang="en-US" dirty="0"/>
              <a:t>일반영화</a:t>
            </a:r>
            <a:r>
              <a:rPr lang="en-US" altLang="ko-KR" dirty="0"/>
              <a:t> ( </a:t>
            </a:r>
            <a:r>
              <a:rPr lang="ko-KR" altLang="en-US" dirty="0"/>
              <a:t>휴먼 드라마</a:t>
            </a:r>
            <a:r>
              <a:rPr lang="en-US" altLang="ko-KR" dirty="0"/>
              <a:t>) ‘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특이하게도 다빈도 명사 부분에서 </a:t>
            </a:r>
            <a:r>
              <a:rPr lang="en-US" altLang="ko-KR" dirty="0"/>
              <a:t>top5</a:t>
            </a:r>
            <a:r>
              <a:rPr lang="ko-KR" altLang="en-US" dirty="0"/>
              <a:t>의 장르 데이터를 통틀어 가장 높은 빈도수의 단어로 </a:t>
            </a:r>
            <a:r>
              <a:rPr lang="en-US" altLang="ko-KR" dirty="0"/>
              <a:t>‘</a:t>
            </a:r>
            <a:r>
              <a:rPr lang="ko-KR" altLang="en-US" dirty="0"/>
              <a:t>감독</a:t>
            </a:r>
            <a:r>
              <a:rPr lang="en-US" altLang="ko-KR" dirty="0"/>
              <a:t>‘ </a:t>
            </a:r>
            <a:r>
              <a:rPr lang="ko-KR" altLang="en-US" dirty="0"/>
              <a:t>이 나타났습니다</a:t>
            </a:r>
            <a:r>
              <a:rPr lang="en-US" altLang="ko-KR" dirty="0"/>
              <a:t>.  </a:t>
            </a:r>
            <a:r>
              <a:rPr lang="ko-KR" altLang="en-US" dirty="0"/>
              <a:t>그 외의 키워드로 배우</a:t>
            </a:r>
            <a:r>
              <a:rPr lang="en-US" altLang="ko-KR" dirty="0"/>
              <a:t>, </a:t>
            </a:r>
            <a:r>
              <a:rPr lang="ko-KR" altLang="en-US" dirty="0"/>
              <a:t>아버지 등의 키워드가 나타났습니다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특정 패턴의 플롯을 지닌 장르 영화가 아닌 일반영화로 소속되는 영화의 경우 작품성을 보여주는 홍보 요소로 감독과 주인공</a:t>
            </a:r>
            <a:r>
              <a:rPr lang="en-US" altLang="ko-KR" dirty="0"/>
              <a:t>, </a:t>
            </a:r>
            <a:r>
              <a:rPr lang="ko-KR" altLang="en-US" dirty="0"/>
              <a:t>배우의 연출연기가 가장 중요한 것을 확인할 수 있었습니다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257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유일한 해외 영화</a:t>
            </a:r>
            <a:r>
              <a:rPr lang="en-US" altLang="ko-KR" dirty="0"/>
              <a:t>, </a:t>
            </a:r>
            <a:r>
              <a:rPr lang="ko-KR" altLang="en-US" dirty="0" err="1"/>
              <a:t>어벤져스</a:t>
            </a:r>
            <a:r>
              <a:rPr lang="ko-KR" altLang="en-US" dirty="0"/>
              <a:t> </a:t>
            </a:r>
            <a:r>
              <a:rPr lang="ko-KR" altLang="en-US" dirty="0" err="1"/>
              <a:t>엔드게임이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위를 차지했습니다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어벤져스의</a:t>
            </a:r>
            <a:r>
              <a:rPr lang="ko-KR" altLang="en-US" dirty="0"/>
              <a:t> 경우 영화 제작노트와 설명하는 어휘 자체의 빈도수가 특정하게 높지 않고 고르게 퍼진 것을 볼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영화에 대한 설명보다도 아시아</a:t>
            </a:r>
            <a:r>
              <a:rPr lang="en-US" altLang="ko-KR" dirty="0"/>
              <a:t>, </a:t>
            </a:r>
            <a:r>
              <a:rPr lang="ko-KR" altLang="en-US" dirty="0"/>
              <a:t>행사</a:t>
            </a:r>
            <a:r>
              <a:rPr lang="en-US" altLang="ko-KR" dirty="0"/>
              <a:t>, </a:t>
            </a:r>
            <a:r>
              <a:rPr lang="ko-KR" altLang="en-US" dirty="0"/>
              <a:t>컨퍼런스 등과 같은 단어가 많이 언급된다는 점이 특징입니다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많은 팬을 보유한 </a:t>
            </a:r>
            <a:r>
              <a:rPr lang="ko-KR" altLang="en-US" dirty="0" err="1"/>
              <a:t>어벤져스</a:t>
            </a:r>
            <a:r>
              <a:rPr lang="ko-KR" altLang="en-US" dirty="0"/>
              <a:t> 시리즈의 </a:t>
            </a:r>
            <a:r>
              <a:rPr lang="ko-KR" altLang="en-US" dirty="0" err="1"/>
              <a:t>종편영화라는</a:t>
            </a:r>
            <a:r>
              <a:rPr lang="ko-KR" altLang="en-US" dirty="0"/>
              <a:t> 특수성을 통해 생각해보자면 이 영화의 제작 포인트와 홍보 포인트는 영화 자체의 내용보다도 글로벌 행사와 팬을 위한 영화라는 점이었음을 알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문화가 다른 해외영화가 한국 박스오피스 </a:t>
            </a:r>
            <a:r>
              <a:rPr lang="en-US" altLang="ko-KR" dirty="0"/>
              <a:t>Top 5 </a:t>
            </a:r>
            <a:r>
              <a:rPr lang="ko-KR" altLang="en-US" dirty="0"/>
              <a:t>영화 반열에 오르려면 수많은 국내 팬을 거느린 영화여야 한다는 특징을 얻었습니다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장르와 시나리오에 대해 설명 없이도 천만 관객을 돌파한 영화</a:t>
            </a:r>
            <a:r>
              <a:rPr lang="en-US" altLang="ko-KR" dirty="0"/>
              <a:t>, </a:t>
            </a:r>
            <a:r>
              <a:rPr lang="ko-KR" altLang="en-US" dirty="0" err="1"/>
              <a:t>어벤져스</a:t>
            </a:r>
            <a:r>
              <a:rPr lang="ko-KR" altLang="en-US" dirty="0"/>
              <a:t> </a:t>
            </a:r>
            <a:r>
              <a:rPr lang="ko-KR" altLang="en-US" dirty="0" err="1"/>
              <a:t>앤드게임</a:t>
            </a:r>
            <a:r>
              <a:rPr lang="ko-KR" altLang="en-US" dirty="0"/>
              <a:t> 장르 분석을 마지막으로 </a:t>
            </a:r>
            <a:endParaRPr lang="en-US" altLang="ko-KR" dirty="0"/>
          </a:p>
          <a:p>
            <a:r>
              <a:rPr lang="ko-KR" altLang="en-US" dirty="0"/>
              <a:t>해당 영화들의 시청자의 감상 포인트를 분석해 보고자 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22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</a:t>
            </a:r>
            <a:r>
              <a:rPr lang="en-US" altLang="ko-KR" dirty="0"/>
              <a:t>, </a:t>
            </a:r>
            <a:r>
              <a:rPr lang="ko-KR" altLang="en-US" dirty="0"/>
              <a:t>각 영화 관객의 감상포인트를 분석 및 시각화 해보겠습니다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905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영화의 장르데이터 분석과 같은 방법으로 각 영화의 평점 리뷰데이터를 분석해 보았습니다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다음 영화의 네티즌 영화 평점 전체 데이터를 분석한 뒤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gensim</a:t>
            </a:r>
            <a:r>
              <a:rPr lang="ko-KR" altLang="en-US" dirty="0"/>
              <a:t> 라이브러리를 추가 토픽 모델링을 통해 각 영화마다 관객의 감상포인트를 </a:t>
            </a:r>
            <a:r>
              <a:rPr lang="ko-KR" altLang="en-US" dirty="0" err="1"/>
              <a:t>뽑아내었습니다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990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영화별</a:t>
            </a:r>
            <a:r>
              <a:rPr lang="ko-KR" altLang="en-US" dirty="0"/>
              <a:t> 감상 포인트는 다음과 같습니다</a:t>
            </a:r>
            <a:r>
              <a:rPr lang="en-US" altLang="ko-KR" dirty="0"/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ko-KR" altLang="en-US" dirty="0"/>
              <a:t>영웅적 키워드와 전쟁이라는 장르 키워드를 내세운 </a:t>
            </a:r>
            <a:r>
              <a:rPr lang="ko-KR" altLang="en-US" dirty="0" err="1"/>
              <a:t>명량의</a:t>
            </a:r>
            <a:r>
              <a:rPr lang="ko-KR" altLang="en-US" dirty="0"/>
              <a:t> 경우 시청자의 주 포인트는 스토리와 배우</a:t>
            </a:r>
            <a:r>
              <a:rPr lang="en-US" altLang="ko-KR" dirty="0"/>
              <a:t>, </a:t>
            </a:r>
            <a:r>
              <a:rPr lang="ko-KR" altLang="en-US" dirty="0"/>
              <a:t>고증이었습니다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감동 포인트는 이순신 장군이라는 캐릭터의 희생정신과 위인의 대한 존경심과 같은 부분이었습니다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주인공인 최민식 배우의 대한 언급과 류승룡 배우의 언급이 이루어지는 것을 통해 배우의 연기력이 이순신 캐릭터에 이입하게 해주는 중요 감상 포인트였음을 유추할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 역사 영화인만큼 고증에 대한 검증을 논하는 것도 주요 감상 포인트가 되었습니다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이를 통해 전쟁과 같은 장르는 희생 스토리와 배우의 카리스마 등의 연기력</a:t>
            </a:r>
            <a:r>
              <a:rPr lang="en-US" altLang="ko-KR" dirty="0"/>
              <a:t>, </a:t>
            </a:r>
            <a:r>
              <a:rPr lang="ko-KR" altLang="en-US" dirty="0"/>
              <a:t>전쟁이라는 시대적 고증이 제일 중요하다는 제작 인사이트를 얻을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253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위의 극한직업의 경우</a:t>
            </a:r>
            <a:r>
              <a:rPr lang="en-US" altLang="ko-KR" dirty="0"/>
              <a:t>,</a:t>
            </a:r>
            <a:r>
              <a:rPr lang="ko-KR" altLang="en-US" dirty="0"/>
              <a:t> 앞서 분석한 영화의 장르 특징은 수사</a:t>
            </a:r>
            <a:r>
              <a:rPr lang="en-US" altLang="ko-KR" dirty="0"/>
              <a:t>, </a:t>
            </a:r>
            <a:r>
              <a:rPr lang="ko-KR" altLang="en-US" dirty="0"/>
              <a:t>코미디</a:t>
            </a:r>
            <a:r>
              <a:rPr lang="en-US" altLang="ko-KR" dirty="0"/>
              <a:t>, </a:t>
            </a:r>
            <a:r>
              <a:rPr lang="ko-KR" altLang="en-US" dirty="0"/>
              <a:t>형사 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스토리 자체에 대한 평가는 좋지 않지만 관객의 관람 목적 자체가 기대 없이 단순 스트레스 해소용인 점으로 보아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스토리가 아닌 배우와 감독의 유머 포인트만으로 관객을 만족시켰다고 이해해볼 수 있겠습니다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무거운 주제 없이 감상평이 오로지  </a:t>
            </a:r>
            <a:r>
              <a:rPr lang="en-US" altLang="ko-KR" dirty="0"/>
              <a:t>‘</a:t>
            </a:r>
            <a:r>
              <a:rPr lang="ko-KR" altLang="en-US" dirty="0"/>
              <a:t>그냥</a:t>
            </a:r>
            <a:r>
              <a:rPr lang="en-US" altLang="ko-KR" dirty="0"/>
              <a:t>‘ </a:t>
            </a:r>
            <a:r>
              <a:rPr lang="ko-KR" altLang="en-US" dirty="0"/>
              <a:t>에 부합하는 뻔한 스토리와 감독의 개그코드</a:t>
            </a:r>
            <a:r>
              <a:rPr lang="en-US" altLang="ko-KR" dirty="0"/>
              <a:t>, </a:t>
            </a:r>
            <a:r>
              <a:rPr lang="ko-KR" altLang="en-US" dirty="0"/>
              <a:t>배우의 코믹 연기가 이 영화를 역대 박스오피스 </a:t>
            </a:r>
            <a:r>
              <a:rPr lang="en-US" altLang="ko-KR" dirty="0"/>
              <a:t>2</a:t>
            </a:r>
            <a:r>
              <a:rPr lang="ko-KR" altLang="en-US" dirty="0"/>
              <a:t>위로 올려놓았습니다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이를 통해 코믹이라는 장르적 특징의 영화를 만들 땐 플롯은 뻔하게</a:t>
            </a:r>
            <a:r>
              <a:rPr lang="en-US" altLang="ko-KR" dirty="0"/>
              <a:t>, </a:t>
            </a:r>
            <a:r>
              <a:rPr lang="ko-KR" altLang="en-US" dirty="0"/>
              <a:t>배우와 감독의 개그 코드와 연기에 온 힘을 주는 방식으로 제작하는 것이 시청자가 원하는 목적에 부합할 수 있다는 것을 알 수 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414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위를 차지한 신과 </a:t>
            </a:r>
            <a:r>
              <a:rPr lang="ko-KR" altLang="en-US" dirty="0" err="1"/>
              <a:t>함께의</a:t>
            </a:r>
            <a:r>
              <a:rPr lang="ko-KR" altLang="en-US" dirty="0"/>
              <a:t> 장르적 특징은 환생과 죽음 망자라는 무거운 주제와 거대한 세계관이었습니다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철학적일 것 같은 장르 시각화 결과와 달리 실제 관객 리뷰에는 </a:t>
            </a:r>
            <a:r>
              <a:rPr lang="en-US" altLang="ko-KR" dirty="0"/>
              <a:t>‘</a:t>
            </a:r>
            <a:r>
              <a:rPr lang="ko-KR" altLang="en-US" dirty="0"/>
              <a:t>감동</a:t>
            </a:r>
            <a:r>
              <a:rPr lang="en-US" altLang="ko-KR" dirty="0"/>
              <a:t>, </a:t>
            </a:r>
            <a:r>
              <a:rPr lang="ko-KR" altLang="en-US" dirty="0"/>
              <a:t>신파</a:t>
            </a:r>
            <a:r>
              <a:rPr lang="en-US" altLang="ko-KR" dirty="0"/>
              <a:t>, </a:t>
            </a:r>
            <a:r>
              <a:rPr lang="ko-KR" altLang="en-US" dirty="0"/>
              <a:t>눈물</a:t>
            </a:r>
            <a:r>
              <a:rPr lang="en-US" altLang="ko-KR" dirty="0"/>
              <a:t>＇</a:t>
            </a:r>
            <a:r>
              <a:rPr lang="ko-KR" altLang="en-US" dirty="0"/>
              <a:t>과 같은 감성적 키워드가 눈에 띕니다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특히 부정적 리뷰로 언급되는 </a:t>
            </a:r>
            <a:r>
              <a:rPr lang="en-US" altLang="ko-KR" dirty="0"/>
              <a:t>‘</a:t>
            </a:r>
            <a:r>
              <a:rPr lang="ko-KR" altLang="en-US" dirty="0"/>
              <a:t>신파</a:t>
            </a:r>
            <a:r>
              <a:rPr lang="en-US" altLang="ko-KR" dirty="0"/>
              <a:t>’ </a:t>
            </a:r>
            <a:r>
              <a:rPr lang="ko-KR" altLang="en-US" dirty="0"/>
              <a:t>키워드의 언급 빈도가 높습니다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앞서 살펴보았듯</a:t>
            </a:r>
            <a:r>
              <a:rPr lang="en-US" altLang="ko-KR" dirty="0"/>
              <a:t>, &lt;</a:t>
            </a:r>
            <a:r>
              <a:rPr lang="ko-KR" altLang="en-US" dirty="0"/>
              <a:t>신과 함께</a:t>
            </a:r>
            <a:r>
              <a:rPr lang="en-US" altLang="ko-KR" dirty="0"/>
              <a:t>&gt;</a:t>
            </a:r>
            <a:r>
              <a:rPr lang="ko-KR" altLang="en-US" dirty="0"/>
              <a:t>는 장르적으로 본디 무겁고 </a:t>
            </a:r>
            <a:r>
              <a:rPr lang="ko-KR" altLang="en-US" dirty="0" err="1"/>
              <a:t>심도깊은</a:t>
            </a:r>
            <a:r>
              <a:rPr lang="ko-KR" altLang="en-US" dirty="0"/>
              <a:t> 메시지에 초점을 더 주고 영화가 기획</a:t>
            </a:r>
            <a:r>
              <a:rPr lang="en-US" altLang="ko-KR" dirty="0"/>
              <a:t>, </a:t>
            </a:r>
            <a:r>
              <a:rPr lang="ko-KR" altLang="en-US" dirty="0"/>
              <a:t>홍보되었기 때문이었다고 생각해 볼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삶과 죽음</a:t>
            </a:r>
            <a:r>
              <a:rPr lang="en-US" altLang="ko-KR" dirty="0"/>
              <a:t>, </a:t>
            </a:r>
            <a:r>
              <a:rPr lang="ko-KR" altLang="en-US" dirty="0"/>
              <a:t>철학과 판타지 세계관을 기대했던 관객이 예상과 다른 가족애의 휴머니즘적 스토리를 만나 실망감을 느낀 것이 아닌가 하는 생각을 해볼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분석은 감상포인트에서 그대로 드러납니다</a:t>
            </a:r>
            <a:r>
              <a:rPr lang="en-US" altLang="ko-KR" dirty="0"/>
              <a:t>. </a:t>
            </a:r>
            <a:r>
              <a:rPr lang="ko-KR" altLang="en-US" dirty="0"/>
              <a:t>주제 평가와 스토리 및 감상 환경에 대해선 부정적인 반응이 거의 없지만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ko-KR" altLang="en-US" dirty="0" err="1"/>
              <a:t>연출적</a:t>
            </a:r>
            <a:r>
              <a:rPr lang="ko-KR" altLang="en-US" dirty="0"/>
              <a:t> 기법에서 배우의 연기력과 신파</a:t>
            </a:r>
            <a:r>
              <a:rPr lang="en-US" altLang="ko-KR" dirty="0"/>
              <a:t>, </a:t>
            </a:r>
            <a:r>
              <a:rPr lang="ko-KR" altLang="en-US" dirty="0"/>
              <a:t>그래픽 등의 요소로 인해 관객의 공감을 </a:t>
            </a:r>
            <a:r>
              <a:rPr lang="ko-KR" altLang="en-US" dirty="0" err="1"/>
              <a:t>흐트리는</a:t>
            </a:r>
            <a:r>
              <a:rPr lang="ko-KR" altLang="en-US" dirty="0"/>
              <a:t> 부정적 감상포인트가 있었다는 결과를 얻을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이를 통해 영화를 제작 할 때에는 작품의 장르와 연출의 장르를 통일 해야 한다는 제작 인사이트를 얻을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028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국제시장의 경우 장르 자체가 휴먼 드라마를 지향하는 만큼 감동이라는 관객의 감상 키워드가 제대로 일치하는 것을 확인할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장르의 제작 홍보 포인트로 </a:t>
            </a:r>
            <a:r>
              <a:rPr lang="en-US" altLang="ko-KR" dirty="0"/>
              <a:t>‘</a:t>
            </a:r>
            <a:r>
              <a:rPr lang="ko-KR" altLang="en-US" dirty="0"/>
              <a:t>감독</a:t>
            </a:r>
            <a:r>
              <a:rPr lang="en-US" altLang="ko-KR" dirty="0"/>
              <a:t>‘ </a:t>
            </a:r>
            <a:r>
              <a:rPr lang="ko-KR" altLang="en-US" dirty="0"/>
              <a:t>이 가장 크게 </a:t>
            </a:r>
            <a:r>
              <a:rPr lang="ko-KR" altLang="en-US" dirty="0" err="1"/>
              <a:t>존재했었습니다</a:t>
            </a:r>
            <a:r>
              <a:rPr lang="en-US" altLang="ko-KR" dirty="0"/>
              <a:t>. </a:t>
            </a:r>
            <a:r>
              <a:rPr lang="ko-KR" altLang="en-US" dirty="0"/>
              <a:t>마찬가지로 관객의 감상 포인트 또한 </a:t>
            </a:r>
            <a:r>
              <a:rPr lang="ko-KR" altLang="en-US" dirty="0" err="1"/>
              <a:t>윤제균</a:t>
            </a:r>
            <a:r>
              <a:rPr lang="ko-KR" altLang="en-US" dirty="0"/>
              <a:t> 감독을 직접적으로 언급하며 감독의 작품성에 대해 논하는 토픽 모델링 결과를 발견할 수 있었습니다</a:t>
            </a:r>
            <a:r>
              <a:rPr lang="en-US" altLang="ko-KR" dirty="0"/>
              <a:t>.  </a:t>
            </a:r>
            <a:r>
              <a:rPr lang="ko-KR" altLang="en-US" dirty="0"/>
              <a:t>이 외의 주제 및 스토리에 대한 감상 포인트가 있으며</a:t>
            </a:r>
            <a:r>
              <a:rPr lang="en-US" altLang="ko-KR" dirty="0"/>
              <a:t>, </a:t>
            </a:r>
            <a:r>
              <a:rPr lang="ko-KR" altLang="en-US" dirty="0"/>
              <a:t>특별하게도 정치적 인식에 대한 감상포인트도 확인할 수 있었습니다</a:t>
            </a:r>
            <a:r>
              <a:rPr lang="en-US" altLang="ko-KR" dirty="0"/>
              <a:t>.  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장르 영화가 아닌 일반 휴먼 </a:t>
            </a:r>
            <a:r>
              <a:rPr lang="ko-KR" altLang="en-US" dirty="0" err="1"/>
              <a:t>드라마로서의</a:t>
            </a:r>
            <a:r>
              <a:rPr lang="ko-KR" altLang="en-US" dirty="0"/>
              <a:t> 영화는 캐릭터와 고증 보다도 감독이 말하고자 하는 주제 및 스토리가 제일 중요하다는 결과를 알 수 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08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유일한 해외영화</a:t>
            </a:r>
            <a:r>
              <a:rPr lang="en-US" altLang="ko-KR" dirty="0"/>
              <a:t>, </a:t>
            </a:r>
            <a:r>
              <a:rPr lang="ko-KR" altLang="en-US" dirty="0" err="1"/>
              <a:t>어벤져스의</a:t>
            </a:r>
            <a:r>
              <a:rPr lang="ko-KR" altLang="en-US" dirty="0"/>
              <a:t> 경우 관객의 감상 관점은 </a:t>
            </a:r>
            <a:r>
              <a:rPr lang="en-US" altLang="ko-KR" dirty="0"/>
              <a:t>‘</a:t>
            </a:r>
            <a:r>
              <a:rPr lang="ko-KR" altLang="en-US" dirty="0"/>
              <a:t>스토리</a:t>
            </a:r>
            <a:r>
              <a:rPr lang="en-US" altLang="ko-KR" dirty="0"/>
              <a:t>’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 (</a:t>
            </a:r>
            <a:r>
              <a:rPr lang="ko-KR" altLang="en-US" dirty="0"/>
              <a:t>배우와 작품 시리즈 전반에 대한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애정</a:t>
            </a:r>
            <a:r>
              <a:rPr lang="en-US" altLang="ko-KR" dirty="0"/>
              <a:t>’</a:t>
            </a:r>
            <a:r>
              <a:rPr lang="ko-KR" altLang="en-US" dirty="0"/>
              <a:t>으로 나뉘었습니다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주제와 스토리에 대한 감상에서는 스토리 보다도 시리즈</a:t>
            </a:r>
            <a:r>
              <a:rPr lang="en-US" altLang="ko-KR" dirty="0"/>
              <a:t>, </a:t>
            </a:r>
            <a:r>
              <a:rPr lang="ko-KR" altLang="en-US" dirty="0"/>
              <a:t>액션에 대한 말과 함께 </a:t>
            </a:r>
            <a:r>
              <a:rPr lang="en-US" altLang="ko-KR" dirty="0"/>
              <a:t>‘</a:t>
            </a:r>
            <a:r>
              <a:rPr lang="ko-KR" altLang="en-US" dirty="0"/>
              <a:t>솔직히</a:t>
            </a:r>
            <a:r>
              <a:rPr lang="en-US" altLang="ko-KR" dirty="0"/>
              <a:t>’ </a:t>
            </a:r>
            <a:r>
              <a:rPr lang="ko-KR" altLang="en-US" dirty="0"/>
              <a:t>라는 말이 언급되었습니다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솔직히란</a:t>
            </a:r>
            <a:r>
              <a:rPr lang="ko-KR" altLang="en-US" dirty="0"/>
              <a:t> 단어는 남들과 다른 소수의 소신발언 앞에 오는 단어입니다</a:t>
            </a:r>
            <a:r>
              <a:rPr lang="en-US" altLang="ko-KR" dirty="0"/>
              <a:t>. </a:t>
            </a:r>
            <a:r>
              <a:rPr lang="ko-KR" altLang="en-US" dirty="0"/>
              <a:t>명성과 </a:t>
            </a:r>
            <a:r>
              <a:rPr lang="ko-KR" altLang="en-US" dirty="0" err="1"/>
              <a:t>팬층이</a:t>
            </a:r>
            <a:r>
              <a:rPr lang="ko-KR" altLang="en-US" dirty="0"/>
              <a:t> 두터운 </a:t>
            </a:r>
            <a:r>
              <a:rPr lang="ko-KR" altLang="en-US" dirty="0" err="1"/>
              <a:t>어벤져스</a:t>
            </a:r>
            <a:r>
              <a:rPr lang="ko-KR" altLang="en-US" dirty="0"/>
              <a:t> 시리즈 영화에 대한 감상으로 </a:t>
            </a:r>
            <a:r>
              <a:rPr lang="en-US" altLang="ko-KR" dirty="0"/>
              <a:t>‘</a:t>
            </a:r>
            <a:r>
              <a:rPr lang="ko-KR" altLang="en-US" dirty="0"/>
              <a:t>솔직히</a:t>
            </a:r>
            <a:r>
              <a:rPr lang="en-US" altLang="ko-KR" dirty="0"/>
              <a:t>’ </a:t>
            </a:r>
            <a:r>
              <a:rPr lang="ko-KR" altLang="en-US" dirty="0"/>
              <a:t>라는 단어가 붙었다는 점을 통해 스토리는 다소 명성과 기대에 </a:t>
            </a:r>
            <a:r>
              <a:rPr lang="ko-KR" altLang="en-US" dirty="0" err="1"/>
              <a:t>못미치는</a:t>
            </a:r>
            <a:r>
              <a:rPr lang="ko-KR" altLang="en-US" dirty="0"/>
              <a:t> 수준임을 알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영화를 견인하는 요소는 배우 및 캐릭터에 대한 애정과</a:t>
            </a:r>
            <a:r>
              <a:rPr lang="en-US" altLang="ko-KR" dirty="0"/>
              <a:t>, </a:t>
            </a:r>
            <a:r>
              <a:rPr lang="ko-KR" altLang="en-US" dirty="0"/>
              <a:t>마지막으로 오랜 시리즈 영화에 대한 관객 본인의 추억에 대한 여운이었습니다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이를 통해 액션</a:t>
            </a:r>
            <a:r>
              <a:rPr lang="en-US" altLang="ko-KR" dirty="0"/>
              <a:t>, sf</a:t>
            </a:r>
            <a:r>
              <a:rPr lang="ko-KR" altLang="en-US" dirty="0"/>
              <a:t> 시리즈 장르의 경우 스토리보다도 뚜렷한 작품 내 캐릭터와 관객과 함께 성장할 만큼의 추억요소가 있어야 흥행할 가능성이 있다는 인사이트를 얻어보았습니다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이렇게 관객과 함께 추억을 쌓으며 성장할 수 있을 만큼 장편 영화를 제작하는 일</a:t>
            </a:r>
            <a:r>
              <a:rPr lang="en-US" altLang="ko-KR" dirty="0"/>
              <a:t>, </a:t>
            </a:r>
            <a:r>
              <a:rPr lang="ko-KR" altLang="en-US" dirty="0"/>
              <a:t>입체적인 캐릭터를 구축하기 위해 방대한 세계관을 소화할 수 있는 것은 막대한 자본이 필요한 일이기에</a:t>
            </a:r>
            <a:r>
              <a:rPr lang="en-US" altLang="ko-KR" dirty="0"/>
              <a:t>, sf</a:t>
            </a:r>
            <a:r>
              <a:rPr lang="ko-KR" altLang="en-US" dirty="0"/>
              <a:t> 액션 시리즈 장르는 여전히 제작에 어려움이 있겠습니다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56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한 사이트에서 충분한 양의 평론을 제공하고 있지 않아</a:t>
            </a:r>
            <a:r>
              <a:rPr lang="en-US" altLang="ko-KR" dirty="0"/>
              <a:t> 1500</a:t>
            </a:r>
            <a:r>
              <a:rPr lang="ko-KR" altLang="en-US" dirty="0"/>
              <a:t>자 이상으로 작성된 평론가의 평론을 수집하였습니다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전문가의 평론은 그들이 작성한 각종 기사</a:t>
            </a:r>
            <a:r>
              <a:rPr lang="en-US" altLang="ko-KR" dirty="0"/>
              <a:t>, </a:t>
            </a:r>
            <a:r>
              <a:rPr lang="ko-KR" altLang="en-US" dirty="0"/>
              <a:t>칼럼을 대상으로 삼았습니다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3C1D2-49D4-4D75-9445-08E33356753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55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데이터는 크게 두가지 종류를 수집했습니다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첫째로 영화의 장르 데이터와 두번째로 영화의 리뷰데이터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영화 장르데이터의 수집 목적은 영화 기획자 및 마케팅의 관점에서 어떠한 키워드로 영화가 선전되고 있는지를 확인해 보고자 함입니다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영화진흥위원회에서 지정한 영화의 공식 장르 및 시놉시스를 수집하고</a:t>
            </a:r>
            <a:r>
              <a:rPr lang="en-US" altLang="ko-KR" dirty="0"/>
              <a:t>, </a:t>
            </a:r>
            <a:r>
              <a:rPr lang="ko-KR" altLang="en-US" dirty="0"/>
              <a:t>네이버 영화에서 영화의 제작노트 데이터를 수집했습니다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두번째 영화 리뷰데이터의 수집 목적은 관객이 중요하게 여기는 관점을 알아보고자 함입니다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최민주 조원의 </a:t>
            </a:r>
            <a:r>
              <a:rPr lang="ko-KR" altLang="en-US" dirty="0" err="1"/>
              <a:t>크롤링</a:t>
            </a:r>
            <a:r>
              <a:rPr lang="ko-KR" altLang="en-US" dirty="0"/>
              <a:t> 코드를 이용하여 리뷰를 수집하였으며 이를 통해</a:t>
            </a:r>
            <a:r>
              <a:rPr lang="en-US" altLang="ko-KR" dirty="0"/>
              <a:t>, </a:t>
            </a:r>
            <a:r>
              <a:rPr lang="ko-KR" altLang="en-US" dirty="0"/>
              <a:t>영화의 </a:t>
            </a:r>
            <a:r>
              <a:rPr lang="ko-KR" altLang="en-US" dirty="0" err="1"/>
              <a:t>홍보키워드와</a:t>
            </a:r>
            <a:r>
              <a:rPr lang="en-US" altLang="ko-KR" dirty="0"/>
              <a:t>, </a:t>
            </a:r>
            <a:r>
              <a:rPr lang="ko-KR" altLang="en-US" dirty="0"/>
              <a:t>실제 관객의 감상 키워드를 </a:t>
            </a:r>
            <a:r>
              <a:rPr lang="ko-KR" altLang="en-US" dirty="0" err="1"/>
              <a:t>비교분석해보고자</a:t>
            </a:r>
            <a:r>
              <a:rPr lang="ko-KR" altLang="en-US" dirty="0"/>
              <a:t>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092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영화 별로 각각 데이터 프레임을 생성하고 수집한</a:t>
            </a:r>
            <a:r>
              <a:rPr lang="ko-KR" altLang="en-US" baseline="0" dirty="0"/>
              <a:t> 평론의 내용을 각각의 데이터 프레임에 담았습니다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3C1D2-49D4-4D75-9445-08E33356753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18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수집한 데이터를 깨끗하게 정리해주었습니다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3C1D2-49D4-4D75-9445-08E33356753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183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Okt</a:t>
            </a:r>
            <a:r>
              <a:rPr lang="ko-KR" altLang="en-US" dirty="0"/>
              <a:t>를 이용하여 평론을 명사 단위로 분석하였습니다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후 </a:t>
            </a:r>
            <a:r>
              <a:rPr lang="en-US" altLang="ko-KR" dirty="0"/>
              <a:t>counter</a:t>
            </a:r>
            <a:r>
              <a:rPr lang="ko-KR" altLang="en-US" dirty="0"/>
              <a:t>를 통해 개별 단어의 빈도수를 체크해주었습니다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3C1D2-49D4-4D75-9445-08E33356753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024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전문가들은 국제시장이라는 영화에서 크게 아버지의 희생과 정치적 논쟁에 집중하고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아버지의 희생이라는</a:t>
            </a:r>
            <a:r>
              <a:rPr lang="ko-KR" altLang="en-US" baseline="0" dirty="0"/>
              <a:t> 이야기에 많은 대중이 감동하여 영화가 크게 성공한 것으로 보았으나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일부 평론가는 해당 영화가 정치적 의견을 가지고 만들어졌다며 논쟁을 벌이기도 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3C1D2-49D4-4D75-9445-08E33356753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6182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극한직업에 대한 전문가의 평가는 대체로 우호적이었습니다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감독과 각본에 대한 긍정적 언급이 가장 많았습니다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특이한 점은 비슷한 시기에 개봉한 영화 </a:t>
            </a:r>
            <a:r>
              <a:rPr lang="en-US" altLang="ko-KR" dirty="0"/>
              <a:t>‘</a:t>
            </a:r>
            <a:r>
              <a:rPr lang="ko-KR" altLang="en-US" dirty="0" err="1"/>
              <a:t>뺑반</a:t>
            </a:r>
            <a:r>
              <a:rPr lang="en-US" altLang="ko-KR" dirty="0"/>
              <a:t>’</a:t>
            </a:r>
            <a:r>
              <a:rPr lang="ko-KR" altLang="en-US" dirty="0"/>
              <a:t>과의 비교가 꽤나 많았다는 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3C1D2-49D4-4D75-9445-08E33356753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928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신과 함께는 제시된 영화 중 유일하게 </a:t>
            </a:r>
            <a:r>
              <a:rPr lang="ko-KR" altLang="en-US" dirty="0" err="1"/>
              <a:t>웹튼</a:t>
            </a:r>
            <a:r>
              <a:rPr lang="ko-KR" altLang="en-US" dirty="0"/>
              <a:t> 원작의 영화입니다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전문가들은 </a:t>
            </a:r>
            <a:r>
              <a:rPr lang="ko-KR" altLang="en-US" dirty="0" err="1"/>
              <a:t>웹툰을</a:t>
            </a:r>
            <a:r>
              <a:rPr lang="ko-KR" altLang="en-US" dirty="0"/>
              <a:t> 기반으로 한 탄탄한 세계관과 상상력을 영화의 흥행 요인으로 꼽았습니다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국내영화 중 유일하게 </a:t>
            </a:r>
            <a:r>
              <a:rPr lang="en-US" altLang="ko-KR" dirty="0"/>
              <a:t>‘</a:t>
            </a:r>
            <a:r>
              <a:rPr lang="ko-KR" altLang="en-US" dirty="0" err="1"/>
              <a:t>팬덤</a:t>
            </a:r>
            <a:r>
              <a:rPr lang="en-US" altLang="ko-KR" dirty="0"/>
              <a:t>＇</a:t>
            </a:r>
            <a:r>
              <a:rPr lang="ko-KR" altLang="en-US" dirty="0"/>
              <a:t>이 언급된 영화이기도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웹툰을</a:t>
            </a:r>
            <a:r>
              <a:rPr lang="ko-KR" altLang="en-US" dirty="0"/>
              <a:t> 기반으로</a:t>
            </a:r>
            <a:r>
              <a:rPr lang="ko-KR" altLang="en-US" baseline="0" dirty="0"/>
              <a:t> 생성된 </a:t>
            </a:r>
            <a:r>
              <a:rPr lang="ko-KR" altLang="en-US" baseline="0" dirty="0" err="1"/>
              <a:t>팬덤이</a:t>
            </a:r>
            <a:r>
              <a:rPr lang="ko-KR" altLang="en-US" baseline="0" dirty="0"/>
              <a:t> 영화 시장에 영향을 미치기도 함을 알 수 있었습니다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3C1D2-49D4-4D75-9445-08E33356753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9789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대중들에게 전에 없던 인기를 끈 </a:t>
            </a:r>
            <a:r>
              <a:rPr lang="ko-KR" altLang="en-US" dirty="0" err="1"/>
              <a:t>명량은</a:t>
            </a:r>
            <a:r>
              <a:rPr lang="ko-KR" altLang="en-US" dirty="0"/>
              <a:t> 평론가들에게 상당한 혹평을 들어야 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명량의</a:t>
            </a:r>
            <a:r>
              <a:rPr lang="ko-KR" altLang="en-US" dirty="0"/>
              <a:t> </a:t>
            </a:r>
            <a:r>
              <a:rPr lang="ko-KR" altLang="en-US" dirty="0" err="1"/>
              <a:t>역대급</a:t>
            </a:r>
            <a:r>
              <a:rPr lang="ko-KR" altLang="en-US" dirty="0"/>
              <a:t> 인기는 스크린 독과점으로 대중들의 선택권을 줄여 이룬 성과라는 평가라는 의견이 많았습니다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개봉시기와 관련하여 일부 평론가의 정치적 발언이 다수 나타나기도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대중의 뜨거운 반응과 달리 전문가들에게는 많은 비판을 받았던</a:t>
            </a:r>
            <a:endParaRPr lang="en-US" altLang="ko-KR" dirty="0"/>
          </a:p>
          <a:p>
            <a:r>
              <a:rPr lang="ko-KR" altLang="en-US" dirty="0"/>
              <a:t>아이러니한 영화였습니다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3C1D2-49D4-4D75-9445-08E33356753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727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엔드게임에</a:t>
            </a:r>
            <a:r>
              <a:rPr lang="ko-KR" altLang="en-US" dirty="0"/>
              <a:t> 대한 평론가들의 의견은 시리즈와 캐릭터에 집중되어 있었습니다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아이언멘</a:t>
            </a:r>
            <a:r>
              <a:rPr lang="en-US" altLang="ko-KR" dirty="0"/>
              <a:t>, </a:t>
            </a:r>
            <a:r>
              <a:rPr lang="ko-KR" altLang="en-US" dirty="0" err="1"/>
              <a:t>크리스</a:t>
            </a:r>
            <a:r>
              <a:rPr lang="ko-KR" altLang="en-US" dirty="0"/>
              <a:t> </a:t>
            </a:r>
            <a:r>
              <a:rPr lang="ko-KR" altLang="en-US" dirty="0" err="1"/>
              <a:t>에반스</a:t>
            </a:r>
            <a:r>
              <a:rPr lang="ko-KR" altLang="en-US" dirty="0"/>
              <a:t> 등과 같이 개별 캐릭터 이름이 </a:t>
            </a:r>
            <a:r>
              <a:rPr lang="ko-KR" altLang="en-US" dirty="0" err="1"/>
              <a:t>워드클라우드에</a:t>
            </a:r>
            <a:r>
              <a:rPr lang="ko-KR" altLang="en-US" dirty="0"/>
              <a:t> 등장하고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개별 캐릭터의 매력과</a:t>
            </a:r>
            <a:r>
              <a:rPr lang="en-US" altLang="ko-KR" baseline="0" dirty="0"/>
              <a:t> </a:t>
            </a:r>
            <a:r>
              <a:rPr lang="ko-KR" altLang="en-US" dirty="0"/>
              <a:t>꾸준히 이어지는 </a:t>
            </a:r>
            <a:r>
              <a:rPr lang="ko-KR" altLang="en-US" dirty="0" err="1"/>
              <a:t>마블</a:t>
            </a:r>
            <a:r>
              <a:rPr lang="ko-KR" altLang="en-US" dirty="0"/>
              <a:t> 시리즈에 대한 대중의 관심을 흥행의 이유로 많이 언급하였습니다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슈퍼 히어로가 등장하는 </a:t>
            </a:r>
            <a:r>
              <a:rPr lang="ko-KR" altLang="en-US" dirty="0" err="1"/>
              <a:t>블록버스터</a:t>
            </a:r>
            <a:r>
              <a:rPr lang="ko-KR" altLang="en-US" dirty="0"/>
              <a:t> 영화라는 점이 흥행의 이유로 작용하기도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3C1D2-49D4-4D75-9445-08E33356753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289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평론가들을 영화를 보고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/>
              <a:t>각 요인을 칭찬</a:t>
            </a:r>
            <a:r>
              <a:rPr lang="en-US" altLang="ko-KR" baseline="0" dirty="0"/>
              <a:t>, </a:t>
            </a:r>
            <a:r>
              <a:rPr lang="ko-KR" altLang="en-US" baseline="0" dirty="0"/>
              <a:t>비판했습니다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국내 영화의 경우 평론가들은 감독에 대해 가장 많이 언급했습니다</a:t>
            </a:r>
            <a:r>
              <a:rPr lang="en-US" altLang="ko-KR" dirty="0"/>
              <a:t>. </a:t>
            </a:r>
            <a:r>
              <a:rPr lang="ko-KR" altLang="en-US" dirty="0"/>
              <a:t>감독의 전작과 이번 작품을 비교</a:t>
            </a:r>
            <a:r>
              <a:rPr lang="en-US" altLang="ko-KR" dirty="0"/>
              <a:t>, </a:t>
            </a:r>
            <a:r>
              <a:rPr lang="ko-KR" altLang="en-US" dirty="0"/>
              <a:t>평가하는 경우가 많았습니다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탄탄한 스토리와 캐릭터를 칭찬하였으며 </a:t>
            </a:r>
            <a:r>
              <a:rPr lang="en-US" altLang="ko-KR" dirty="0"/>
              <a:t>CG</a:t>
            </a:r>
            <a:r>
              <a:rPr lang="ko-KR" altLang="en-US" dirty="0"/>
              <a:t>와 시대 고증이 잘 되었을 경우 영화에 호평을 남겼습니다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반면 영화에 숨은 정치적 의견이 보였다거나</a:t>
            </a:r>
            <a:r>
              <a:rPr lang="en-US" altLang="ko-KR" dirty="0"/>
              <a:t>, </a:t>
            </a:r>
            <a:r>
              <a:rPr lang="ko-KR" altLang="en-US" dirty="0"/>
              <a:t>스크린 독과점이 과도하게 이루어졌을 경우</a:t>
            </a:r>
            <a:endParaRPr lang="en-US" altLang="ko-KR" dirty="0"/>
          </a:p>
          <a:p>
            <a:r>
              <a:rPr lang="ko-KR" altLang="en-US" dirty="0"/>
              <a:t>영화에 대해 비판적 의견을 던졌습니다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영화에 불필요한 의미 부여를 할 때 평론가들은 거침없이 부정적</a:t>
            </a:r>
            <a:r>
              <a:rPr lang="ko-KR" altLang="en-US" baseline="0" dirty="0"/>
              <a:t> 평가를 남겼습니다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3C1D2-49D4-4D75-9445-08E33356753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7626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국내 영화 산업의 더 큰 발전을 위해 </a:t>
            </a:r>
            <a:r>
              <a:rPr lang="ko-KR" altLang="en-US" dirty="0" err="1"/>
              <a:t>엔드게임에</a:t>
            </a:r>
            <a:r>
              <a:rPr lang="ko-KR" altLang="en-US" dirty="0"/>
              <a:t> 대한 평론가의 평론을 바탕으로 우리나라 영화 산업의 방향을 잡아보았습니다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시리즈의 힘</a:t>
            </a:r>
            <a:r>
              <a:rPr lang="en-US" altLang="ko-KR" dirty="0"/>
              <a:t>, </a:t>
            </a:r>
            <a:r>
              <a:rPr lang="ko-KR" altLang="en-US" dirty="0" err="1"/>
              <a:t>캐릭터성</a:t>
            </a:r>
            <a:r>
              <a:rPr lang="en-US" altLang="ko-KR" dirty="0"/>
              <a:t>, </a:t>
            </a:r>
            <a:r>
              <a:rPr lang="ko-KR" altLang="en-US" dirty="0"/>
              <a:t>대중 </a:t>
            </a:r>
            <a:r>
              <a:rPr lang="ko-KR" altLang="en-US" dirty="0" err="1"/>
              <a:t>팬덤</a:t>
            </a:r>
            <a:r>
              <a:rPr lang="en-US" altLang="ko-KR" dirty="0"/>
              <a:t>, </a:t>
            </a:r>
            <a:r>
              <a:rPr lang="ko-KR" altLang="en-US" dirty="0"/>
              <a:t>할리우드 </a:t>
            </a:r>
            <a:r>
              <a:rPr lang="ko-KR" altLang="en-US" dirty="0" err="1"/>
              <a:t>블록버스트</a:t>
            </a:r>
            <a:endParaRPr lang="en-US" altLang="ko-KR" dirty="0"/>
          </a:p>
          <a:p>
            <a:r>
              <a:rPr lang="ko-KR" altLang="en-US" dirty="0"/>
              <a:t>각 네 가지는 결국 하나의 이야기를 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엔드게임은</a:t>
            </a:r>
            <a:r>
              <a:rPr lang="ko-KR" altLang="en-US" dirty="0"/>
              <a:t> 할리우드의 금전적</a:t>
            </a:r>
            <a:r>
              <a:rPr lang="en-US" altLang="ko-KR" dirty="0"/>
              <a:t>, </a:t>
            </a:r>
            <a:r>
              <a:rPr lang="ko-KR" altLang="en-US" dirty="0"/>
              <a:t>환경적 지원 하에 대형 </a:t>
            </a:r>
            <a:r>
              <a:rPr lang="ko-KR" altLang="en-US" dirty="0" err="1"/>
              <a:t>블록버스터물로</a:t>
            </a:r>
            <a:r>
              <a:rPr lang="ko-KR" altLang="en-US" dirty="0"/>
              <a:t> 만들어질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충분한 지원과 함께</a:t>
            </a:r>
            <a:r>
              <a:rPr lang="en-US" altLang="ko-KR" baseline="0" dirty="0"/>
              <a:t> </a:t>
            </a:r>
            <a:r>
              <a:rPr lang="ko-KR" altLang="en-US" dirty="0"/>
              <a:t>오랜 시간 개별 캐릭터에 견고하게 서사를 불어넣은 시리즈의 힘은 생각보다 강력합니다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시리즈물의 캐릭터를 </a:t>
            </a:r>
            <a:r>
              <a:rPr lang="ko-KR" altLang="en-US" dirty="0" err="1"/>
              <a:t>애정하는</a:t>
            </a:r>
            <a:r>
              <a:rPr lang="ko-KR" altLang="en-US" dirty="0"/>
              <a:t> 팬들은 시간이 흐름에 따라 점차 그 크기를 키워 어느새 대중으로 자리잡게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커다란 </a:t>
            </a:r>
            <a:r>
              <a:rPr lang="ko-KR" altLang="en-US" dirty="0" err="1"/>
              <a:t>팬덤</a:t>
            </a:r>
            <a:r>
              <a:rPr lang="ko-KR" altLang="en-US" dirty="0"/>
              <a:t> 아래에서 영화는 더욱 성장하고 </a:t>
            </a:r>
            <a:r>
              <a:rPr lang="ko-KR" altLang="en-US" dirty="0" err="1"/>
              <a:t>사랑받을</a:t>
            </a:r>
            <a:r>
              <a:rPr lang="ko-KR" altLang="en-US" dirty="0"/>
              <a:t> 수 있을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3C1D2-49D4-4D75-9445-08E33356753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877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장르데이터는 텍스트 분석의 편의를 위해 해당 영화의 장르</a:t>
            </a:r>
            <a:r>
              <a:rPr lang="en-US" altLang="ko-KR" dirty="0"/>
              <a:t>, </a:t>
            </a:r>
            <a:r>
              <a:rPr lang="ko-KR" altLang="en-US" dirty="0"/>
              <a:t>시놉시스</a:t>
            </a:r>
            <a:r>
              <a:rPr lang="en-US" altLang="ko-KR" dirty="0"/>
              <a:t>, </a:t>
            </a:r>
            <a:r>
              <a:rPr lang="ko-KR" altLang="en-US" dirty="0"/>
              <a:t>제작노트를 하나의 열로 합쳐 한번에 분석할 수 있도록 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작품별</a:t>
            </a:r>
            <a:r>
              <a:rPr lang="ko-KR" altLang="en-US" dirty="0"/>
              <a:t> 리뷰데이터는 </a:t>
            </a:r>
            <a:r>
              <a:rPr lang="ko-KR" altLang="en-US" dirty="0" err="1"/>
              <a:t>크롤링</a:t>
            </a:r>
            <a:r>
              <a:rPr lang="ko-KR" altLang="en-US" dirty="0"/>
              <a:t> 단계에서 개별</a:t>
            </a:r>
            <a:r>
              <a:rPr lang="en-US" altLang="ko-KR" dirty="0"/>
              <a:t> CSV</a:t>
            </a:r>
            <a:r>
              <a:rPr lang="ko-KR" altLang="en-US" dirty="0"/>
              <a:t>파일로 저장하여 준비하였습니다</a:t>
            </a:r>
            <a:r>
              <a:rPr lang="en-US" altLang="ko-KR" dirty="0"/>
              <a:t>. </a:t>
            </a:r>
            <a:r>
              <a:rPr lang="ko-KR" altLang="en-US" dirty="0"/>
              <a:t>다양한 사람이 작성한 리뷰데이터는 </a:t>
            </a:r>
            <a:r>
              <a:rPr lang="ko-KR" altLang="en-US" dirty="0" err="1"/>
              <a:t>결측값이</a:t>
            </a:r>
            <a:r>
              <a:rPr lang="ko-KR" altLang="en-US" dirty="0"/>
              <a:t> 많아 오류가 잦습니다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ko-KR" altLang="en-US" dirty="0" err="1"/>
              <a:t>결측값을</a:t>
            </a:r>
            <a:r>
              <a:rPr lang="ko-KR" altLang="en-US" dirty="0"/>
              <a:t> 확인하고 제거한 뒤</a:t>
            </a:r>
            <a:r>
              <a:rPr lang="en-US" altLang="ko-KR" dirty="0"/>
              <a:t>, </a:t>
            </a:r>
            <a:r>
              <a:rPr lang="ko-KR" altLang="en-US" dirty="0"/>
              <a:t>인덱스를 초기하여 필요한 데이터만 한번 더 걸렀습니다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5008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KOFIC</a:t>
            </a:r>
            <a:r>
              <a:rPr lang="ko-KR" altLang="en-US" dirty="0"/>
              <a:t>은 </a:t>
            </a:r>
            <a:r>
              <a:rPr lang="en-US" altLang="ko-KR" dirty="0"/>
              <a:t>API</a:t>
            </a:r>
            <a:r>
              <a:rPr lang="ko-KR" altLang="en-US" dirty="0"/>
              <a:t>를 발급받으면 데이터를 제공해주는 사이트였기 때문에 사이트에 로그인해 키를 발급받았습니다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419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크롤링</a:t>
            </a:r>
            <a:r>
              <a:rPr lang="ko-KR" altLang="en-US" dirty="0"/>
              <a:t> 과정에서 발급받은 키를 활용해 영화인 목록에 필모그래피 기준으로 </a:t>
            </a:r>
            <a:r>
              <a:rPr lang="en-US" altLang="ko-KR" dirty="0"/>
              <a:t>TOP 5 </a:t>
            </a:r>
            <a:r>
              <a:rPr lang="ko-KR" altLang="en-US" dirty="0"/>
              <a:t>영화를 각각 입력한 결과를 불러왔습니다</a:t>
            </a:r>
            <a:r>
              <a:rPr lang="en-US" altLang="ko-KR" dirty="0"/>
              <a:t>. </a:t>
            </a:r>
            <a:r>
              <a:rPr lang="ko-KR" altLang="en-US" dirty="0"/>
              <a:t>이후 원하는 열들만 따로 </a:t>
            </a:r>
            <a:r>
              <a:rPr lang="en-US" altLang="ko-KR" dirty="0"/>
              <a:t>people list</a:t>
            </a:r>
            <a:r>
              <a:rPr lang="ko-KR" altLang="en-US" dirty="0"/>
              <a:t>에 저장해 개별 페이지별로 불러온 값들을 </a:t>
            </a:r>
            <a:r>
              <a:rPr lang="en-US" altLang="ko-KR" dirty="0" err="1"/>
              <a:t>Concat</a:t>
            </a:r>
            <a:r>
              <a:rPr lang="ko-KR" altLang="en-US" dirty="0"/>
              <a:t>을 이용해 합치는 과정을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0922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만들어진 전체 데이터를 확인한 결과 담당 역할을 의미하는 </a:t>
            </a:r>
            <a:r>
              <a:rPr lang="en-US" altLang="ko-KR" dirty="0"/>
              <a:t>3</a:t>
            </a:r>
            <a:r>
              <a:rPr lang="ko-KR" altLang="en-US" dirty="0"/>
              <a:t>번 열에서 배우 외에도 다양한 직업들이 분포하는 것을 확인하고 배우만 남기고 전부 제거했습니다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5008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 배우들의 필모그래피를 각각 연산해준 </a:t>
            </a:r>
            <a:r>
              <a:rPr lang="en-US" altLang="ko-KR" dirty="0" err="1"/>
              <a:t>filmocounts</a:t>
            </a:r>
            <a:r>
              <a:rPr lang="ko-KR" altLang="en-US" dirty="0"/>
              <a:t>를 별도 작성한 후 내림차순 정렬해주었습니다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811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만들어진 </a:t>
            </a:r>
            <a:r>
              <a:rPr lang="en-US" altLang="ko-KR" dirty="0" err="1"/>
              <a:t>filmocount</a:t>
            </a:r>
            <a:r>
              <a:rPr lang="ko-KR" altLang="en-US" dirty="0"/>
              <a:t>데이터와 배우명을 활용해 작품 활동이 가장 활발한 상위 </a:t>
            </a:r>
            <a:r>
              <a:rPr lang="en-US" altLang="ko-KR" dirty="0"/>
              <a:t>5</a:t>
            </a:r>
            <a:r>
              <a:rPr lang="ko-KR" altLang="en-US" dirty="0"/>
              <a:t>명의 배우를 바 차트 형태로 시각화한 후 영화마다 대표 색이라고 생각하는 팔레트로 표현해주었습니다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4308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영화별</a:t>
            </a:r>
            <a:r>
              <a:rPr lang="ko-KR" altLang="en-US" dirty="0"/>
              <a:t> 시각화 결과는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509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시각화를 통해 알 수 있는 점은 크게 </a:t>
            </a:r>
            <a:r>
              <a:rPr lang="en-US" altLang="ko-KR" dirty="0"/>
              <a:t>3</a:t>
            </a:r>
            <a:r>
              <a:rPr lang="ko-KR" altLang="en-US" dirty="0"/>
              <a:t>가지가 있었습니다</a:t>
            </a:r>
            <a:r>
              <a:rPr lang="en-US" altLang="ko-KR" dirty="0"/>
              <a:t>. </a:t>
            </a:r>
            <a:r>
              <a:rPr lang="ko-KR" altLang="en-US" dirty="0"/>
              <a:t>우선 필모그래피가 가장 많은 배우는 이경영입니다</a:t>
            </a:r>
            <a:r>
              <a:rPr lang="en-US" altLang="ko-KR" dirty="0"/>
              <a:t>. </a:t>
            </a:r>
            <a:r>
              <a:rPr lang="ko-KR" altLang="en-US" dirty="0"/>
              <a:t>무려 </a:t>
            </a:r>
            <a:r>
              <a:rPr lang="en-US" altLang="ko-KR" dirty="0"/>
              <a:t>80</a:t>
            </a:r>
            <a:r>
              <a:rPr lang="ko-KR" altLang="en-US" dirty="0"/>
              <a:t>개에 달하는 작품 수를 보유하고 있었습니다</a:t>
            </a:r>
            <a:r>
              <a:rPr lang="en-US" altLang="ko-KR" dirty="0"/>
              <a:t>. </a:t>
            </a:r>
            <a:r>
              <a:rPr lang="ko-KR" altLang="en-US" dirty="0"/>
              <a:t>반대로 가장 적은 필모그래피를 보유한 배우는 </a:t>
            </a:r>
            <a:r>
              <a:rPr lang="ko-KR" altLang="en-US" dirty="0" err="1"/>
              <a:t>어벤져스에서</a:t>
            </a:r>
            <a:r>
              <a:rPr lang="ko-KR" altLang="en-US" dirty="0"/>
              <a:t> </a:t>
            </a:r>
            <a:r>
              <a:rPr lang="ko-KR" altLang="en-US" dirty="0" err="1"/>
              <a:t>타노스</a:t>
            </a:r>
            <a:r>
              <a:rPr lang="ko-KR" altLang="en-US" dirty="0"/>
              <a:t> 역을 임한 조슈 </a:t>
            </a:r>
            <a:r>
              <a:rPr lang="ko-KR" altLang="en-US" dirty="0" err="1"/>
              <a:t>브롤린이었습니다</a:t>
            </a:r>
            <a:r>
              <a:rPr lang="en-US" altLang="ko-KR" dirty="0"/>
              <a:t>. </a:t>
            </a:r>
            <a:r>
              <a:rPr lang="ko-KR" altLang="en-US" dirty="0"/>
              <a:t>마지막으로 </a:t>
            </a:r>
            <a:r>
              <a:rPr lang="en-US" altLang="ko-KR" dirty="0"/>
              <a:t>top1</a:t>
            </a:r>
            <a:r>
              <a:rPr lang="ko-KR" altLang="en-US" dirty="0"/>
              <a:t>과 </a:t>
            </a:r>
            <a:r>
              <a:rPr lang="en-US" altLang="ko-KR" dirty="0"/>
              <a:t>top5</a:t>
            </a:r>
            <a:r>
              <a:rPr lang="ko-KR" altLang="en-US" dirty="0"/>
              <a:t>의 차이가 가장 많은 영화는 극한직업으로</a:t>
            </a:r>
            <a:r>
              <a:rPr lang="en-US" altLang="ko-KR" dirty="0"/>
              <a:t>, 2</a:t>
            </a:r>
            <a:r>
              <a:rPr lang="ko-KR" altLang="en-US" dirty="0"/>
              <a:t>위인 신과 </a:t>
            </a:r>
            <a:r>
              <a:rPr lang="ko-KR" altLang="en-US" dirty="0" err="1"/>
              <a:t>함께와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 차이로 </a:t>
            </a:r>
            <a:r>
              <a:rPr lang="en-US" altLang="ko-KR" dirty="0"/>
              <a:t>1</a:t>
            </a:r>
            <a:r>
              <a:rPr lang="ko-KR" altLang="en-US" dirty="0"/>
              <a:t>위를 기록하며 </a:t>
            </a:r>
            <a:r>
              <a:rPr lang="en-US" altLang="ko-KR" dirty="0"/>
              <a:t>37</a:t>
            </a:r>
            <a:r>
              <a:rPr lang="ko-KR" altLang="en-US" dirty="0"/>
              <a:t>개의 필모그래피 비교량을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6260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시각화는 출연한 배우들 전체의 필모그래피 분포를 확인한 것입니다</a:t>
            </a:r>
            <a:r>
              <a:rPr lang="en-US" altLang="ko-KR" dirty="0"/>
              <a:t>. </a:t>
            </a:r>
            <a:r>
              <a:rPr lang="ko-KR" altLang="en-US" dirty="0"/>
              <a:t>히스토그램을 통해 시각화 한 후 각 영화의 대표 색이라고 생각한 색깔로 </a:t>
            </a:r>
            <a:r>
              <a:rPr lang="en-US" altLang="ko-KR" dirty="0"/>
              <a:t>color</a:t>
            </a:r>
            <a:r>
              <a:rPr lang="ko-KR" altLang="en-US" dirty="0"/>
              <a:t>를 지정해주었습니다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9900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필모그래피 분포 결과입니다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905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히스토그램을 통해 파악할 수 있는 정보는 두 가지였는데요</a:t>
            </a:r>
            <a:r>
              <a:rPr lang="en-US" altLang="ko-KR" dirty="0"/>
              <a:t>, </a:t>
            </a:r>
            <a:r>
              <a:rPr lang="ko-KR" altLang="en-US" dirty="0"/>
              <a:t>각각 필모그래피 격차가 가장 큰 영화와 가장 적은 영화였습니다</a:t>
            </a:r>
            <a:r>
              <a:rPr lang="en-US" altLang="ko-KR" dirty="0"/>
              <a:t>. </a:t>
            </a:r>
            <a:r>
              <a:rPr lang="ko-KR" altLang="en-US" dirty="0"/>
              <a:t>제일 큰 영화는 </a:t>
            </a:r>
            <a:r>
              <a:rPr lang="ko-KR" altLang="en-US" dirty="0" err="1"/>
              <a:t>신과함께</a:t>
            </a:r>
            <a:r>
              <a:rPr lang="en-US" altLang="ko-KR" dirty="0"/>
              <a:t>-</a:t>
            </a:r>
            <a:r>
              <a:rPr lang="ko-KR" altLang="en-US" dirty="0"/>
              <a:t>죄와 벌로 </a:t>
            </a:r>
            <a:r>
              <a:rPr lang="ko-KR" altLang="en-US" dirty="0" err="1"/>
              <a:t>앞전에</a:t>
            </a:r>
            <a:r>
              <a:rPr lang="ko-KR" altLang="en-US" dirty="0"/>
              <a:t> 확인한 이경영 배우님의 많은 필모그래피를 제외하면 다른 배우들의 보유량은 상대적으로 </a:t>
            </a:r>
            <a:r>
              <a:rPr lang="en-US" altLang="ko-KR" dirty="0"/>
              <a:t>10~30</a:t>
            </a:r>
            <a:r>
              <a:rPr lang="ko-KR" altLang="en-US" dirty="0"/>
              <a:t>대에 거의 분포한다는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반대로 격차가 가장 적은 영화는 국제시장이었습니다</a:t>
            </a:r>
            <a:r>
              <a:rPr lang="en-US" altLang="ko-KR" dirty="0"/>
              <a:t>. </a:t>
            </a:r>
            <a:r>
              <a:rPr lang="ko-KR" altLang="en-US" dirty="0"/>
              <a:t>타 영화들 대피</a:t>
            </a:r>
            <a:r>
              <a:rPr lang="en-US" altLang="ko-KR" dirty="0"/>
              <a:t> </a:t>
            </a:r>
            <a:r>
              <a:rPr lang="ko-KR" altLang="en-US" dirty="0"/>
              <a:t>그래프 상에서 </a:t>
            </a:r>
            <a:r>
              <a:rPr lang="en-US" altLang="ko-KR" dirty="0"/>
              <a:t>30~40</a:t>
            </a:r>
            <a:r>
              <a:rPr lang="ko-KR" altLang="en-US" dirty="0"/>
              <a:t>에 많은 분포가 되어있는 점을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489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리스트형 데이터의 </a:t>
            </a:r>
            <a:r>
              <a:rPr lang="ko-KR" altLang="en-US" dirty="0" err="1"/>
              <a:t>개행문자와</a:t>
            </a:r>
            <a:r>
              <a:rPr lang="ko-KR" altLang="en-US" dirty="0"/>
              <a:t> 불용어를 제거 한 뒤</a:t>
            </a:r>
            <a:r>
              <a:rPr lang="en-US" altLang="ko-KR" dirty="0"/>
              <a:t>, </a:t>
            </a:r>
            <a:r>
              <a:rPr lang="ko-KR" altLang="en-US" dirty="0"/>
              <a:t>명사와 품사로 살펴보며 적절한 형태소 분석기를 선택합니다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꼬꼬마와 </a:t>
            </a:r>
            <a:r>
              <a:rPr lang="ko-KR" altLang="en-US" dirty="0" err="1"/>
              <a:t>한나눔의</a:t>
            </a:r>
            <a:r>
              <a:rPr lang="ko-KR" altLang="en-US" dirty="0"/>
              <a:t> 명사 분석 결과 값이 가장 적절하다고 판단했습니다</a:t>
            </a:r>
            <a:r>
              <a:rPr lang="en-US" altLang="ko-KR" dirty="0"/>
              <a:t>.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8115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주연 배우와 관련한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진행했습니다</a:t>
            </a:r>
            <a:r>
              <a:rPr lang="en-US" altLang="ko-KR" dirty="0"/>
              <a:t>. </a:t>
            </a:r>
            <a:r>
              <a:rPr lang="ko-KR" altLang="en-US" dirty="0"/>
              <a:t>첫 번째로 필모그래피 수가 가장 많은 배우를 네이버 수에서 영화와 함께 기사를 크롤링했습니다</a:t>
            </a:r>
            <a:r>
              <a:rPr lang="en-US" altLang="ko-KR" dirty="0"/>
              <a:t>. </a:t>
            </a:r>
            <a:r>
              <a:rPr lang="ko-KR" altLang="en-US" dirty="0"/>
              <a:t>범위는 </a:t>
            </a:r>
            <a:r>
              <a:rPr lang="en-US" altLang="ko-KR" dirty="0"/>
              <a:t>1000</a:t>
            </a:r>
            <a:r>
              <a:rPr lang="ko-KR" altLang="en-US" dirty="0"/>
              <a:t>페이지로 넉넉히 잡아 끝까지 </a:t>
            </a:r>
            <a:r>
              <a:rPr lang="ko-KR" altLang="en-US" dirty="0" err="1"/>
              <a:t>크롤링이</a:t>
            </a:r>
            <a:r>
              <a:rPr lang="ko-KR" altLang="en-US" dirty="0"/>
              <a:t> 될 수 있도록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2131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워드 클라우드를 작성하는 코드입니다</a:t>
            </a:r>
            <a:r>
              <a:rPr lang="en-US" altLang="ko-KR" dirty="0"/>
              <a:t>. </a:t>
            </a:r>
            <a:r>
              <a:rPr lang="ko-KR" altLang="en-US" dirty="0" err="1"/>
              <a:t>크롤링된</a:t>
            </a:r>
            <a:r>
              <a:rPr lang="ko-KR" altLang="en-US" dirty="0"/>
              <a:t> 파일을 </a:t>
            </a:r>
            <a:r>
              <a:rPr lang="en-US" altLang="ko-KR" dirty="0"/>
              <a:t>text </a:t>
            </a:r>
            <a:r>
              <a:rPr lang="ko-KR" altLang="en-US" dirty="0"/>
              <a:t>변수에 저장한 후 영화</a:t>
            </a:r>
            <a:r>
              <a:rPr lang="en-US" altLang="ko-KR" dirty="0"/>
              <a:t>, </a:t>
            </a:r>
            <a:r>
              <a:rPr lang="ko-KR" altLang="en-US" dirty="0"/>
              <a:t>혹은 배우에 적합하다고 판단한 마스크를 씌워 마스크 색으로 지정해 입혀줬습니다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900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만들어진 </a:t>
            </a:r>
            <a:r>
              <a:rPr lang="ko-KR" altLang="en-US" dirty="0" err="1"/>
              <a:t>워드클라우드</a:t>
            </a:r>
            <a:r>
              <a:rPr lang="ko-KR" altLang="en-US" dirty="0"/>
              <a:t> 결과입니다</a:t>
            </a:r>
            <a:r>
              <a:rPr lang="en-US" altLang="ko-KR" dirty="0"/>
              <a:t>. </a:t>
            </a:r>
            <a:r>
              <a:rPr lang="ko-KR" altLang="en-US" dirty="0"/>
              <a:t>첫 번째는 </a:t>
            </a:r>
            <a:r>
              <a:rPr lang="ko-KR" altLang="en-US" dirty="0" err="1"/>
              <a:t>명량</a:t>
            </a:r>
            <a:r>
              <a:rPr lang="ko-KR" altLang="en-US" dirty="0"/>
              <a:t> </a:t>
            </a:r>
            <a:r>
              <a:rPr lang="ko-KR" altLang="en-US" dirty="0" err="1"/>
              <a:t>조진웅배우</a:t>
            </a:r>
            <a:r>
              <a:rPr lang="ko-KR" altLang="en-US" dirty="0"/>
              <a:t> 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8776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극한직업 </a:t>
            </a:r>
            <a:r>
              <a:rPr lang="ko-KR" altLang="en-US" dirty="0" err="1"/>
              <a:t>오정세</a:t>
            </a:r>
            <a:r>
              <a:rPr lang="ko-KR" altLang="en-US" dirty="0"/>
              <a:t> 배우 출력 결과입니다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5415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3907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dirty="0"/>
              <a:t>워드 클라우드를 통해 얻을 수 있는 인사이트는 생각보다 많지 않았지만</a:t>
            </a:r>
            <a:r>
              <a:rPr lang="en-US" altLang="ko-KR" dirty="0"/>
              <a:t>, </a:t>
            </a:r>
            <a:r>
              <a:rPr lang="ko-KR" altLang="en-US" dirty="0"/>
              <a:t>크게 </a:t>
            </a:r>
            <a:r>
              <a:rPr lang="en-US" altLang="ko-KR" dirty="0"/>
              <a:t>3 </a:t>
            </a:r>
            <a:r>
              <a:rPr lang="ko-KR" altLang="en-US" dirty="0"/>
              <a:t>가지의 시사점은 존재했습니다</a:t>
            </a:r>
            <a:r>
              <a:rPr lang="en-US" altLang="ko-KR" dirty="0"/>
              <a:t>. </a:t>
            </a:r>
            <a:r>
              <a:rPr lang="ko-KR" altLang="en-US" dirty="0"/>
              <a:t>첫 번째는 </a:t>
            </a:r>
            <a:r>
              <a:rPr lang="ko-KR" altLang="en-US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크게 보이는 글자들은 배우보다 영화에 관련된 단어가 많다는 것입니다</a:t>
            </a:r>
            <a:r>
              <a:rPr lang="en-US" altLang="ko-KR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 </a:t>
            </a:r>
            <a:r>
              <a:rPr lang="ko-KR" altLang="en-US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이는 배역과 관련된 단어가 주로 존재할 것이라는 예상과는 크게 빗나간 것이었습니다</a:t>
            </a:r>
            <a:r>
              <a:rPr lang="en-US" altLang="ko-KR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 </a:t>
            </a:r>
            <a:r>
              <a:rPr lang="ko-KR" altLang="en-US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또한 국제시장의 경우 오히려 감독인 유제균에 관한 언급이 보이기도 했습니다</a:t>
            </a:r>
            <a:r>
              <a:rPr lang="en-US" altLang="ko-KR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 </a:t>
            </a:r>
            <a:r>
              <a:rPr lang="ko-KR" altLang="en-US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마지막은 필모그래피가 많은 기준으로 분석을 진행하니 </a:t>
            </a:r>
            <a:r>
              <a:rPr lang="ko-KR" altLang="en-US" sz="12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크롤링</a:t>
            </a:r>
            <a:r>
              <a:rPr lang="ko-KR" altLang="en-US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과정에서 인지도는 확실히 존재해 기사 자체의 평균적인 수 확보에는 무리가 없었지만 신과 </a:t>
            </a:r>
            <a:r>
              <a:rPr lang="ko-KR" altLang="en-US" sz="12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함께의</a:t>
            </a:r>
            <a:r>
              <a:rPr lang="ko-KR" altLang="en-US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이경영 배우와 같이</a:t>
            </a:r>
            <a:r>
              <a:rPr lang="en-US" altLang="ko-KR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ko-KR" altLang="en-US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주역이 아닌 조연</a:t>
            </a:r>
            <a:r>
              <a:rPr lang="en-US" altLang="ko-KR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en-US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단역 역할로 나온 경우도 있어 배우별로 출력된 텍스트 수에 명백한 차이가 존재했다는 점입니다</a:t>
            </a:r>
            <a:r>
              <a:rPr lang="en-US" altLang="ko-KR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513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처음 우리 조는 코로나로 인해 침체한 영화 산업을 회복하기 위해 어떤 노력을 해야 할지에 대한 고민을 중심으로 현재 국내와 국외 영화를 전부 합쳐 사람들의 관심을 많이 받은 영화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top 5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개를 분석하기로 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 5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개의 영화를 확인해 본 결과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개 중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개는 한국영화 나머지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개는 외국영화임을 알 수 있었다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 top 100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까지 살펴본 결과 한국의 경우는 약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7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대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정도로 상대적으로 한국영화의 점유율이 높은 것을 알 수 있었고 이에 우리나라 영화산업을 다시 부흥시키기 위해서는 사람들에게 인기가 있는 영화장르를 분석할 필요를 느껴 이번 파트의 분석을 진행했다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진행 결과 사람들은 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느와르와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액션 위주의 영화를 선호하며 그 안에서 코미디와 드라마의 요소가 있는 것을 좋아한다는 것을 알 수 있었다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감독들이 많이 만드는 영화는 드라마 장르인 것을 알 수 있었는데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다음 슬라이드 이어서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48BACD-8CBC-4A68-9BD3-8DD1BA5F7B0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7826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사람들이 가장 많이 보는 장르가 드라마가 아니지만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10000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만 관객이 돌파한 영화의 장르가 드라마가 우세한 것을 본다면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'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잘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만든 드라마 장르의 영화가 한국사람들에게 많은 호응을 얻고 있는 것으로 볼 수 있었다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따라서 한국 영화 산업을 흥행하게 하려면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드라마 장르의 특징을 따라가되 그 안에 코미디와 액션의 요소를 첨가하면 좋을 것 같다는 생각을 했다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혹은 반대로 사람들이 많이 보는 영화의 장르인 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느와르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액션 등에 드라마 장르의 감동적인 요소를 넣어도 좋을 것 같다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48BACD-8CBC-4A68-9BD3-8DD1BA5F7B0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2611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조에서 선정한 </a:t>
            </a:r>
            <a:r>
              <a:rPr lang="en-US" altLang="ko-KR" dirty="0"/>
              <a:t>top 5 </a:t>
            </a:r>
            <a:r>
              <a:rPr lang="ko-KR" altLang="en-US" dirty="0"/>
              <a:t>영화 감독들은 각자 영화를 만들 때 어떠한 요소들을 넣어서 만들기에 사람들의 마음을 움지기는 영화를 만드는지 감독을 분석하고자 했다</a:t>
            </a:r>
            <a:r>
              <a:rPr lang="en-US" altLang="ko-KR" dirty="0"/>
              <a:t>. </a:t>
            </a:r>
            <a:r>
              <a:rPr lang="ko-KR" altLang="en-US" dirty="0"/>
              <a:t>그러나 영화보다 감독 자체에 대한 언급을 한 글이나 평들을 찾기 어려워 해당 감독이 만든 다른 영화 중 </a:t>
            </a:r>
            <a:r>
              <a:rPr lang="en-US" altLang="ko-KR" dirty="0"/>
              <a:t>1000</a:t>
            </a:r>
            <a:r>
              <a:rPr lang="ko-KR" altLang="en-US" dirty="0"/>
              <a:t>만 관객을 넘거나 다음영화 기준 댓글이 가장 많은 영화를 하나씩 선정해 분석을 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처음에는 </a:t>
            </a:r>
            <a:r>
              <a:rPr lang="ko-KR" altLang="en-US" dirty="0" err="1"/>
              <a:t>셀레니움을</a:t>
            </a:r>
            <a:r>
              <a:rPr lang="ko-KR" altLang="en-US" dirty="0"/>
              <a:t> 활용해 해당 영화의 모든 댓글을 가져온 후</a:t>
            </a:r>
            <a:r>
              <a:rPr lang="en-US" altLang="ko-KR" dirty="0"/>
              <a:t>, </a:t>
            </a:r>
            <a:r>
              <a:rPr lang="ko-KR" altLang="en-US" dirty="0"/>
              <a:t>제대로 작동을 하는지 확인했다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 다음으로는 첫 페이지에 있는 댓글들을 </a:t>
            </a:r>
            <a:r>
              <a:rPr lang="en-US" altLang="ko-KR" dirty="0"/>
              <a:t>10</a:t>
            </a:r>
            <a:r>
              <a:rPr lang="ko-KR" altLang="en-US" dirty="0"/>
              <a:t>점 만점의 점수와 함께 가져와 정리를 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48BACD-8CBC-4A68-9BD3-8DD1BA5F7B08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3900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페이지를 포함한 모든 리뷰들을 </a:t>
            </a:r>
            <a:r>
              <a:rPr lang="en-US" altLang="ko-KR" dirty="0"/>
              <a:t>10</a:t>
            </a:r>
            <a:r>
              <a:rPr lang="ko-KR" altLang="en-US" dirty="0"/>
              <a:t>점 만점의 점수와 함께 내용을 정리하고 특히 숫자로 된 점수의 경우 별의 개수로 바꿔 표현하도록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숫자로 된 점수들을 별로 표시함으로써 리뷰의 평점을 직관적이고 한 눈에 쉽게 파악할 수 있도록 하기 위해서이다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48BACD-8CBC-4A68-9BD3-8DD1BA5F7B08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652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5</a:t>
            </a:r>
            <a:r>
              <a:rPr lang="ko-KR" altLang="en-US" dirty="0"/>
              <a:t>개 영화를 구분 짓지 않고 하나의 워드 클라우드를 제작해보았습니다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단순 비평 혹은 광고 마케팅 수단으로 사용되는 제작노트만 분석한 왼쪽의 결과와</a:t>
            </a:r>
            <a:r>
              <a:rPr lang="en-US" altLang="ko-KR" dirty="0"/>
              <a:t>, </a:t>
            </a:r>
            <a:r>
              <a:rPr lang="ko-KR" altLang="en-US" dirty="0"/>
              <a:t>우측의 영화의 시놉시스 데이터를 함께 넣은 자료를 비교해보겠습니다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제작노트는 보통 뉴스나 매거진에 실리는 영화의 소개데이터 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단순히 제작 노트로만 분석을 할 경우 왼쪽의 사진처럼 장르의 성격을 분별하기 어려운 문제가 발생합니다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시놉시스 데이터를 더함으로써 영화의 </a:t>
            </a:r>
            <a:r>
              <a:rPr lang="ko-KR" altLang="en-US" dirty="0" err="1"/>
              <a:t>제작적</a:t>
            </a:r>
            <a:r>
              <a:rPr lang="ko-KR" altLang="en-US" dirty="0"/>
              <a:t> 관점에서의 장르를 확실히 </a:t>
            </a:r>
            <a:r>
              <a:rPr lang="ko-KR" altLang="en-US" dirty="0" err="1"/>
              <a:t>뽑아내보고자</a:t>
            </a:r>
            <a:r>
              <a:rPr lang="ko-KR" altLang="en-US" dirty="0"/>
              <a:t> 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크게 차이는 </a:t>
            </a:r>
            <a:r>
              <a:rPr lang="ko-KR" altLang="en-US" dirty="0" err="1"/>
              <a:t>없어보이지만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조선</a:t>
            </a:r>
            <a:r>
              <a:rPr lang="en-US" altLang="ko-KR" dirty="0"/>
              <a:t>,’ ‘</a:t>
            </a:r>
            <a:r>
              <a:rPr lang="ko-KR" altLang="en-US" dirty="0"/>
              <a:t>가족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,‘</a:t>
            </a:r>
            <a:r>
              <a:rPr lang="ko-KR" altLang="en-US" dirty="0"/>
              <a:t>저승</a:t>
            </a:r>
            <a:r>
              <a:rPr lang="en-US" altLang="ko-KR" dirty="0"/>
              <a:t>’</a:t>
            </a:r>
            <a:r>
              <a:rPr lang="ko-KR" altLang="en-US" dirty="0"/>
              <a:t>과 같은 작품의 장르에 직접적으로 맞닿은 키워드가 조금 더 부각되는 결과를 확인할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위 </a:t>
            </a:r>
            <a:r>
              <a:rPr lang="ko-KR" altLang="en-US" dirty="0" err="1"/>
              <a:t>워드클라우드를</a:t>
            </a:r>
            <a:r>
              <a:rPr lang="ko-KR" altLang="en-US" dirty="0"/>
              <a:t> 통해 </a:t>
            </a:r>
            <a:r>
              <a:rPr lang="en-US" altLang="ko-KR" dirty="0"/>
              <a:t>‘</a:t>
            </a:r>
            <a:r>
              <a:rPr lang="ko-KR" altLang="en-US" dirty="0"/>
              <a:t>한국</a:t>
            </a:r>
            <a:r>
              <a:rPr lang="en-US" altLang="ko-KR" dirty="0"/>
              <a:t>, </a:t>
            </a:r>
            <a:r>
              <a:rPr lang="ko-KR" altLang="en-US" dirty="0"/>
              <a:t>감독</a:t>
            </a:r>
            <a:r>
              <a:rPr lang="en-US" altLang="ko-KR" dirty="0"/>
              <a:t>, </a:t>
            </a:r>
            <a:r>
              <a:rPr lang="ko-KR" altLang="en-US" dirty="0"/>
              <a:t>아버지</a:t>
            </a:r>
            <a:r>
              <a:rPr lang="en-US" altLang="ko-KR" dirty="0"/>
              <a:t>, </a:t>
            </a:r>
            <a:r>
              <a:rPr lang="ko-KR" altLang="en-US" dirty="0"/>
              <a:t>감동</a:t>
            </a:r>
            <a:r>
              <a:rPr lang="en-US" altLang="ko-KR" dirty="0"/>
              <a:t>’</a:t>
            </a:r>
            <a:r>
              <a:rPr lang="ko-KR" altLang="en-US" dirty="0"/>
              <a:t> 등의 한국 영화 공통의 주요 키워드에 대한 대략적인 인사이트를 가져보았으니</a:t>
            </a:r>
            <a:r>
              <a:rPr lang="en-US" altLang="ko-KR" dirty="0"/>
              <a:t>, </a:t>
            </a:r>
            <a:r>
              <a:rPr lang="ko-KR" altLang="en-US" dirty="0"/>
              <a:t> 개별자료를 살펴보겠습니다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4308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다음으로는 리뷰들에 대한 감정 분석을 진행했다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기준을 정하여 중간 정도의 평점을 제공한 </a:t>
            </a:r>
            <a:r>
              <a:rPr lang="en-US" altLang="ko-KR" dirty="0"/>
              <a:t>6~8</a:t>
            </a:r>
            <a:r>
              <a:rPr lang="ko-KR" altLang="en-US" dirty="0"/>
              <a:t>점 리뷰는 제외하고 </a:t>
            </a:r>
            <a:r>
              <a:rPr lang="en-US" altLang="ko-KR" dirty="0"/>
              <a:t>1~5</a:t>
            </a:r>
            <a:r>
              <a:rPr lang="ko-KR" altLang="en-US" dirty="0"/>
              <a:t>는 부정</a:t>
            </a:r>
            <a:r>
              <a:rPr lang="en-US" altLang="ko-KR" dirty="0"/>
              <a:t>, 9~10</a:t>
            </a:r>
            <a:r>
              <a:rPr lang="ko-KR" altLang="en-US" dirty="0"/>
              <a:t>은 긍정인 리뷰로 분류하도록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내용이 지나치게 짧은 리뷰도 오히려 분석의 취지를 망칠 수 있다고 판단하여 분석에서 제외했다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코드들을 통해 리뷰들을 긍정과 부정으로 나눈 뒤</a:t>
            </a:r>
            <a:r>
              <a:rPr lang="en-US" altLang="ko-KR" dirty="0"/>
              <a:t>, (</a:t>
            </a:r>
            <a:r>
              <a:rPr lang="ko-KR" altLang="en-US" dirty="0"/>
              <a:t>다음 슬라이드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48BACD-8CBC-4A68-9BD3-8DD1BA5F7B0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7971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결과물을 </a:t>
            </a:r>
            <a:r>
              <a:rPr lang="en-US" altLang="ko-KR" dirty="0"/>
              <a:t>print </a:t>
            </a:r>
            <a:r>
              <a:rPr lang="ko-KR" altLang="en-US" dirty="0"/>
              <a:t>함으로써 제대로 나뉘어 졌는지 확인을 했다</a:t>
            </a:r>
            <a:r>
              <a:rPr lang="en-US" altLang="ko-KR" dirty="0"/>
              <a:t>. </a:t>
            </a:r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/>
              <a:t>긍정과 부정 리뷰의 개수도 함께 확인할 수 있도록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분석된 결과들을 바탕으로 긍정과  부정 각각의 리뷰들을 </a:t>
            </a:r>
            <a:r>
              <a:rPr lang="en-US" altLang="ko-KR" dirty="0"/>
              <a:t>‘</a:t>
            </a:r>
            <a:r>
              <a:rPr lang="ko-KR" altLang="en-US" dirty="0"/>
              <a:t>워드 클라우드</a:t>
            </a:r>
            <a:r>
              <a:rPr lang="en-US" altLang="ko-KR" dirty="0"/>
              <a:t>＇</a:t>
            </a:r>
            <a:r>
              <a:rPr lang="ko-KR" altLang="en-US" dirty="0"/>
              <a:t>의 형태로 만들어 한눈에 보기 쉽게 시각화 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48BACD-8CBC-4A68-9BD3-8DD1BA5F7B0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0031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48BACD-8CBC-4A68-9BD3-8DD1BA5F7B0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082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워드 클라우드를 통해 각 영화들의 긍정리뷰와 부정리뷰들을 통해 감정 분석을 해본 결과 </a:t>
            </a:r>
            <a:endParaRPr lang="en-US" altLang="ko-KR" dirty="0"/>
          </a:p>
          <a:p>
            <a:r>
              <a:rPr lang="ko-KR" altLang="en-US" dirty="0"/>
              <a:t>한국사람들은 대부분 영화를 볼 때</a:t>
            </a:r>
            <a:r>
              <a:rPr lang="en-US" altLang="ko-KR" dirty="0"/>
              <a:t>, </a:t>
            </a:r>
            <a:r>
              <a:rPr lang="ko-KR" altLang="en-US" dirty="0"/>
              <a:t>비교적 주연배우들을 많이 본다는 것을 알 수 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주연 배우 그 자체 뿐 아니라 연기력에 대한 이야기들도 언급되는 것을 보아 영화에 얼마나 몰입을 할 수 있는가 또한 평가 요소가 된 것으로 보인다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</a:t>
            </a:r>
            <a:r>
              <a:rPr lang="en-US" altLang="ko-KR" dirty="0"/>
              <a:t>top 600 </a:t>
            </a:r>
            <a:r>
              <a:rPr lang="ko-KR" altLang="en-US" dirty="0"/>
              <a:t>영화들을 통해 한국에서는 드라마 라는 장르의 감동적인 이야기 요소가 중요한 것으로 분석되었는데</a:t>
            </a:r>
            <a:endParaRPr lang="en-US" altLang="ko-KR" dirty="0"/>
          </a:p>
          <a:p>
            <a:r>
              <a:rPr lang="ko-KR" altLang="en-US" dirty="0"/>
              <a:t>이것이 너무 부자연스럽거나 지나치면 오히려 공감성이 떨어지고 억지로 감동을 이끌어낸다는 등의 평을 받는 것으로 보인다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/>
              <a:t>이는 드라마 장르 뿐 아니라 액션이나 사건물과 같은 모든 장르에 해당되는 말로 사람들이 인위적임을 느끼지 않고 영화라는 사실을 넘어 그 자체에 집중할 수 있도록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현실과 일치감을 느낄 수 있는 가장 중간 지점을 찾아내는 것이 핵심 과제가 될 것이라 생각한다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48BACD-8CBC-4A68-9BD3-8DD1BA5F7B08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084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31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3079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수집한 데이터의 출처입니다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3C1D2-49D4-4D75-9445-08E333567532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372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 분석을 위해 시각화 할 자료는 앞서 본 개별자료의 </a:t>
            </a:r>
            <a:r>
              <a:rPr lang="ko-KR" altLang="en-US" dirty="0" err="1"/>
              <a:t>워드클라우드와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</a:t>
            </a:r>
            <a:r>
              <a:rPr lang="ko-KR" altLang="en-US" dirty="0" err="1"/>
              <a:t>워드클라우드로</a:t>
            </a:r>
            <a:r>
              <a:rPr lang="ko-KR" altLang="en-US" dirty="0"/>
              <a:t> 제작된 명사의 빈도수를 확인하기 위한 막대차트 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533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구체적인 </a:t>
            </a:r>
            <a:r>
              <a:rPr lang="ko-KR" altLang="en-US" dirty="0" err="1"/>
              <a:t>영화별</a:t>
            </a:r>
            <a:r>
              <a:rPr lang="ko-KR" altLang="en-US" dirty="0"/>
              <a:t> 시각화 결과는 다음과 같습니다</a:t>
            </a:r>
            <a:r>
              <a:rPr lang="en-US" altLang="ko-KR" dirty="0"/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박스오피스 관객수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명량의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경우 영화진흥위원회에서 제시한 홍보용 장르는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사극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액션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해양 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하지만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실제 검색 결과 장르 키워드로는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조선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전쟁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왜군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과 같은 키워드를 확인할 수 있습니다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</a:t>
            </a:r>
            <a:br>
              <a:rPr lang="en-US" altLang="ko-KR" dirty="0">
                <a:solidFill>
                  <a:srgbClr val="555555"/>
                </a:solidFill>
                <a:latin typeface="Noto Sans KR"/>
              </a:rPr>
            </a:b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그 외의 단어로 볼거리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 err="1">
                <a:solidFill>
                  <a:srgbClr val="555555"/>
                </a:solidFill>
                <a:latin typeface="Noto Sans KR"/>
              </a:rPr>
              <a:t>스펙타클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열세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역사 바꾼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위대한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되살아난  등과 같은 영웅적인 요소를 상징하는 언어가 보입니다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.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영웅적 심리와 전쟁이라는 스케일을 중점으로 영화가 제작되었다는 점을 알 수 있습니다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850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개봉한지 얼마 되지 않은 기간이지만</a:t>
            </a:r>
            <a:r>
              <a:rPr lang="en-US" altLang="ko-KR" dirty="0"/>
              <a:t> </a:t>
            </a:r>
            <a:r>
              <a:rPr lang="ko-KR" altLang="en-US" dirty="0"/>
              <a:t>역대 박스오피스 </a:t>
            </a:r>
            <a:r>
              <a:rPr lang="en-US" altLang="ko-KR" dirty="0"/>
              <a:t>2</a:t>
            </a:r>
            <a:r>
              <a:rPr lang="ko-KR" altLang="en-US" dirty="0"/>
              <a:t>위를 차지하는 영화</a:t>
            </a:r>
            <a:r>
              <a:rPr lang="en-US" altLang="ko-KR" dirty="0"/>
              <a:t>, </a:t>
            </a:r>
            <a:r>
              <a:rPr lang="ko-KR" altLang="en-US" dirty="0"/>
              <a:t>극한직업의  공식 홍보용 장르는 </a:t>
            </a:r>
            <a:r>
              <a:rPr lang="en-US" altLang="ko-KR" dirty="0"/>
              <a:t>‘</a:t>
            </a:r>
            <a:r>
              <a:rPr lang="ko-KR" altLang="en-US" dirty="0"/>
              <a:t>코미디</a:t>
            </a:r>
            <a:r>
              <a:rPr lang="en-US" altLang="ko-KR" dirty="0"/>
              <a:t>‘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분석 결과</a:t>
            </a:r>
            <a:r>
              <a:rPr lang="en-US" altLang="ko-KR" dirty="0"/>
              <a:t>, </a:t>
            </a:r>
            <a:r>
              <a:rPr lang="ko-KR" altLang="en-US" dirty="0"/>
              <a:t>코미디 보다도 수사와 마약이라는 수사 추리 키워드가 가장 많이 언급되는 것을 확인할 수 있었습니다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최대 빈도수가 </a:t>
            </a:r>
            <a:r>
              <a:rPr lang="en-US" altLang="ko-KR" dirty="0"/>
              <a:t>8</a:t>
            </a:r>
            <a:r>
              <a:rPr lang="ko-KR" altLang="en-US" dirty="0"/>
              <a:t>이라는 적은 수치를 보이는 것에서 마약과 수사라는 키워드가 뚜렷한 의미를 가지지는 않으나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위 영화를 관통하는 주요 소재가 수사</a:t>
            </a:r>
            <a:r>
              <a:rPr lang="en-US" altLang="ko-KR" dirty="0"/>
              <a:t>, </a:t>
            </a:r>
            <a:r>
              <a:rPr lang="ko-KR" altLang="en-US" dirty="0"/>
              <a:t>마약</a:t>
            </a:r>
            <a:r>
              <a:rPr lang="en-US" altLang="ko-KR" dirty="0"/>
              <a:t>, </a:t>
            </a:r>
            <a:r>
              <a:rPr lang="ko-KR" altLang="en-US" dirty="0"/>
              <a:t>코미디</a:t>
            </a:r>
            <a:r>
              <a:rPr lang="en-US" altLang="ko-KR" dirty="0"/>
              <a:t>, </a:t>
            </a:r>
            <a:r>
              <a:rPr lang="ko-KR" altLang="en-US" dirty="0"/>
              <a:t>치킨이라는 점에는 변함이 없습니다</a:t>
            </a:r>
            <a:r>
              <a:rPr lang="en-US" altLang="ko-KR" dirty="0"/>
              <a:t>.  </a:t>
            </a:r>
          </a:p>
          <a:p>
            <a:endParaRPr lang="en-US" altLang="ko-KR" dirty="0"/>
          </a:p>
          <a:p>
            <a:r>
              <a:rPr lang="ko-KR" altLang="en-US" dirty="0"/>
              <a:t>특징적으로 </a:t>
            </a:r>
            <a:r>
              <a:rPr lang="en-US" altLang="ko-KR" dirty="0"/>
              <a:t>‘</a:t>
            </a:r>
            <a:r>
              <a:rPr lang="ko-KR" altLang="en-US" dirty="0"/>
              <a:t>감독</a:t>
            </a:r>
            <a:r>
              <a:rPr lang="en-US" altLang="ko-KR" dirty="0"/>
              <a:t>’</a:t>
            </a:r>
            <a:r>
              <a:rPr lang="ko-KR" altLang="en-US" dirty="0"/>
              <a:t>이라는 단어의 언급 빈도가 상위를 차지하는 것을 통해</a:t>
            </a:r>
            <a:r>
              <a:rPr lang="en-US" altLang="ko-KR" dirty="0"/>
              <a:t>, </a:t>
            </a:r>
            <a:r>
              <a:rPr lang="ko-KR" altLang="en-US" dirty="0"/>
              <a:t> 극한직업의 감독인 이병헌 감독 또한 영화의 주요 홍보포인트로서 존재하는 것을 확인할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79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위를 차지한 신과 </a:t>
            </a:r>
            <a:r>
              <a:rPr lang="ko-KR" altLang="en-US" dirty="0" err="1"/>
              <a:t>함께입니다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판타지 드라마 장르로 선정된 영화인 만큼 판타지 세계관에 대한 설명이 담긴 키워드가 주요 키워드로 떠올랐습니다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환생과 죽음 망자라는 키워드를 통해 죽음과 밀접한 무거운 주제를 다루고 있음을 알 수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825A3-7285-4656-A574-93A4963AD35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638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629F7-CBEA-459E-9247-1775F4CE5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78DF14-9657-4D96-A4D4-A18E22207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C92E4-F37E-4AC8-BDFB-7C28EE1D9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94C5-B4FC-455C-BCF4-18DBA9ED761A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443BB-1AD3-45F5-A7AF-161491E12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19346-CCF5-412A-94DE-686A4224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39F3-265A-45BD-BDD3-589D97085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34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23D00-FFB1-4B79-8A04-6202775C6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54E2ED-5FD1-47ED-91A7-FE07C4B30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D8B4A6-D1FD-4592-B72E-0E14BA575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94C5-B4FC-455C-BCF4-18DBA9ED761A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C7E576-CDB2-4959-9531-B75689ADC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037DA9-1FA5-473C-B491-E3FC13EC4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39F3-265A-45BD-BDD3-589D97085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58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EC9D80-C092-440E-93C9-C1D59E9D2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4AEABF-3E11-41FB-9094-4DAFB3577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DCDBDA-EEE3-404D-9329-947437216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94C5-B4FC-455C-BCF4-18DBA9ED761A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60E8BE-7DF1-46F8-A643-8055A3E19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0922BB-25D8-4C91-9467-0BF6ABD82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39F3-265A-45BD-BDD3-589D97085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680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1D141-0C22-418F-9A04-EAAAA502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A68401-B335-413B-8F53-F2A7F2D32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6FD02D-27C1-4343-9672-93ADC940E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94C5-B4FC-455C-BCF4-18DBA9ED761A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670E3D-789C-4F6D-A28A-AE95FA89D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2D383-780D-4E17-95DF-E11BC4B8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39F3-265A-45BD-BDD3-589D97085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30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22F64-D16F-4EC8-8F80-66BEA36D6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381B90-D779-4D02-B04B-401361911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2A83D-578F-43F6-B04B-A847820B7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94C5-B4FC-455C-BCF4-18DBA9ED761A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6FD1AA-20F5-44DB-87D6-EF91D4D69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10A57A-90D2-4807-8C4B-7FA422B4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39F3-265A-45BD-BDD3-589D97085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641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3B724-4D35-4A4A-B5AD-495DCC2F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431A0-D004-4A92-9E5F-FF4191814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3DDDF4-A6CA-476E-9728-296E5A760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4FF034-021C-439B-9F5B-73C150373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94C5-B4FC-455C-BCF4-18DBA9ED761A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8B9F92-858A-4E41-8F05-A355A9C07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51F1FF-0EEF-4886-B5D3-667E4857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39F3-265A-45BD-BDD3-589D97085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791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2A8DE-A992-4867-8446-245E7BEC2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DF4786-6FA2-467F-99E9-7B75AED9D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8013C1-843A-47DD-9F97-A72D67283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B8F2C6-9709-4821-B4C3-84FC1C7122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331246E-57AC-4BAB-81F3-00B7F3B51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A6BA29-97EF-475E-8F81-C35C2634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94C5-B4FC-455C-BCF4-18DBA9ED761A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1A5D7C2-6BE3-4DF2-BE59-70793B8C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C0D926-F4C2-44F5-9915-76A75A01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39F3-265A-45BD-BDD3-589D97085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360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7C603-5951-492E-B4A0-7FA1D52F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DE134E-EBB7-4C7C-904A-32FD244FC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94C5-B4FC-455C-BCF4-18DBA9ED761A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C59872-7AD1-4E90-BF6B-BCCCC3233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56E25E-4D55-436F-9FF4-5216721C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39F3-265A-45BD-BDD3-589D97085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30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814AA0-406B-4CDA-81A0-03C360D0C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94C5-B4FC-455C-BCF4-18DBA9ED761A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7FD59A-8559-478F-BDEF-EE7CE0E8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737001-BA9B-4383-AD2F-E69DFA94A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39F3-265A-45BD-BDD3-589D97085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81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98EDF-87CC-49E6-9CA2-A09FBA74D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8DF2B3-BE6C-4CF1-BB25-BA8E8F024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0BE05F-35EF-48D5-BB5B-1712BF737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446A96-1C75-4980-B992-AB4497BA1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94C5-B4FC-455C-BCF4-18DBA9ED761A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2FF21C-DEB3-48F3-9F96-A038F351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BAEA52-E7FE-46F6-9050-EBF1C7A9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39F3-265A-45BD-BDD3-589D97085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81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D29D5-5B88-4E32-9023-F5B43A5EF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B15BCA-2F79-4C9E-8FB4-2FAB520589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8B6664-943E-400E-A798-802C1D546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FDA58C-909C-4E74-BF62-5377E9893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94C5-B4FC-455C-BCF4-18DBA9ED761A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3A4322-41DD-4D8A-9F48-E8EB3CC9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20F93-3782-48D4-8131-AB6F92714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239F3-265A-45BD-BDD3-589D97085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778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878501-B575-4C4B-B675-9E270C49D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680E54-CD50-4D55-B347-635388BFF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34213-309C-414A-AB40-AB368D558B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A94C5-B4FC-455C-BCF4-18DBA9ED761A}" type="datetimeFigureOut">
              <a:rPr lang="ko-KR" altLang="en-US" smtClean="0"/>
              <a:t>2021-12-18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825693-938E-4C2C-BB26-8021AFC54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3A3BB-45A5-47B1-8E46-A76C22596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239F3-265A-45BD-BDD3-589D97085D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688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6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8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microsoft.com/office/2007/relationships/hdphoto" Target="../media/hdphoto5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g"/><Relationship Id="rId4" Type="http://schemas.microsoft.com/office/2007/relationships/hdphoto" Target="../media/hdphoto6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g"/><Relationship Id="rId4" Type="http://schemas.microsoft.com/office/2007/relationships/hdphoto" Target="../media/hdphoto7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movie.daum.net/main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hyperlink" Target="https://movie.naver.com/" TargetMode="External"/><Relationship Id="rId4" Type="http://schemas.openxmlformats.org/officeDocument/2006/relationships/image" Target="../media/image12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1F576A5-A92E-4103-B791-FD7C99E7AE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Tm 4 </a:t>
            </a:r>
          </a:p>
          <a:p>
            <a:r>
              <a:rPr lang="ko-KR" altLang="en-US" dirty="0"/>
              <a:t>김지수</a:t>
            </a:r>
            <a:r>
              <a:rPr lang="en-US" altLang="ko-KR" dirty="0"/>
              <a:t>(20193700), </a:t>
            </a:r>
            <a:r>
              <a:rPr lang="ko-KR" altLang="en-US" dirty="0"/>
              <a:t>박주현</a:t>
            </a:r>
            <a:r>
              <a:rPr lang="en-US" altLang="ko-KR" dirty="0"/>
              <a:t>(20193348), </a:t>
            </a:r>
            <a:r>
              <a:rPr lang="ko-KR" altLang="en-US" dirty="0"/>
              <a:t>최민주</a:t>
            </a:r>
            <a:r>
              <a:rPr lang="en-US" altLang="ko-KR" dirty="0"/>
              <a:t>(20194578), </a:t>
            </a:r>
          </a:p>
          <a:p>
            <a:r>
              <a:rPr lang="ko-KR" altLang="en-US" dirty="0"/>
              <a:t>김은서</a:t>
            </a:r>
            <a:r>
              <a:rPr lang="en-US" altLang="ko-KR" dirty="0"/>
              <a:t>(20192740), </a:t>
            </a:r>
            <a:r>
              <a:rPr lang="ko-KR" altLang="en-US" dirty="0"/>
              <a:t>이지현</a:t>
            </a:r>
            <a:r>
              <a:rPr lang="en-US" altLang="ko-KR" dirty="0"/>
              <a:t>(20181116)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428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88A06D3A-ACDC-4276-94E9-C2EADD6AD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235" y="724071"/>
            <a:ext cx="5942301" cy="44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049FBF4-C4CB-46A1-9839-7FF23966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" y="2911642"/>
            <a:ext cx="4501817" cy="229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개천절 볼만한 TV영화] 신과 함께-죄와벌·군함도·명량·청년경찰 등 - 뉴스웍스">
            <a:extLst>
              <a:ext uri="{FF2B5EF4-FFF2-40B4-BE49-F238E27FC236}">
                <a16:creationId xmlns:a16="http://schemas.microsoft.com/office/drawing/2014/main" id="{033952DE-9FF8-4345-BCCC-03DF4F0F9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24" y="783076"/>
            <a:ext cx="3663764" cy="196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D60463-A33E-4F93-89C1-28D464009EB7}"/>
              </a:ext>
            </a:extLst>
          </p:cNvPr>
          <p:cNvSpPr txBox="1"/>
          <p:nvPr/>
        </p:nvSpPr>
        <p:spPr>
          <a:xfrm>
            <a:off x="673769" y="5522495"/>
            <a:ext cx="9105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555555"/>
                </a:solidFill>
                <a:latin typeface="Noto Sans KR"/>
              </a:rPr>
              <a:t>개봉년도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2017 |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관객수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1,400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만 관객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</a:b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공식 홍보용 장르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판타지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드라마 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</a:b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실제 검색 결과 장르 키워드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저승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재판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환생 </a:t>
            </a:r>
            <a:br>
              <a:rPr lang="en-US" altLang="ko-KR" dirty="0">
                <a:solidFill>
                  <a:srgbClr val="555555"/>
                </a:solidFill>
                <a:latin typeface="Noto Sans KR"/>
              </a:rPr>
            </a:b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그 외의 단어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죽음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망자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지옥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세계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 err="1">
                <a:solidFill>
                  <a:srgbClr val="555555"/>
                </a:solidFill>
                <a:latin typeface="Noto Sans KR"/>
              </a:rPr>
              <a:t>차사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변호와 같은 영화의 세계관을 설명하는 용어    </a:t>
            </a:r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45D36FB-9515-4350-AB70-5BC69095B2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영화 상위 </a:t>
            </a:r>
            <a:r>
              <a:rPr lang="en-US" altLang="ko-KR" sz="2000" dirty="0"/>
              <a:t>top 5 </a:t>
            </a:r>
            <a:r>
              <a:rPr lang="ko-KR" altLang="en-US" sz="2000" dirty="0"/>
              <a:t>장르 데이터 인사이트</a:t>
            </a:r>
          </a:p>
        </p:txBody>
      </p:sp>
    </p:spTree>
    <p:extLst>
      <p:ext uri="{BB962C8B-B14F-4D97-AF65-F5344CB8AC3E}">
        <p14:creationId xmlns:p14="http://schemas.microsoft.com/office/powerpoint/2010/main" val="2238488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국제시장 윤덕수 할아버지(황정민)를 통해 본 대한민국의 과거와 현재 :: 봉리브르">
            <a:extLst>
              <a:ext uri="{FF2B5EF4-FFF2-40B4-BE49-F238E27FC236}">
                <a16:creationId xmlns:a16="http://schemas.microsoft.com/office/drawing/2014/main" id="{5B52B17F-31EE-434E-8D2F-E45D8B1B3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69" y="900064"/>
            <a:ext cx="4145052" cy="196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5E19C70-F808-48FF-843A-067530AF1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125" y="783075"/>
            <a:ext cx="6037745" cy="455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A010486-D6F1-4E7B-BD62-D452BD086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32" y="3122761"/>
            <a:ext cx="4377489" cy="221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2AC05A-ECCF-419D-B87B-C3C891F44823}"/>
              </a:ext>
            </a:extLst>
          </p:cNvPr>
          <p:cNvSpPr txBox="1"/>
          <p:nvPr/>
        </p:nvSpPr>
        <p:spPr>
          <a:xfrm>
            <a:off x="673769" y="5522495"/>
            <a:ext cx="8032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555555"/>
                </a:solidFill>
                <a:latin typeface="Noto Sans KR"/>
              </a:rPr>
              <a:t>개봉년도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2017 |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관객수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1,400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만 관객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</a:b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공식 홍보용 장르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일반영화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(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휴먼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드라마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</a:b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실제 검색 결과 장르 키워드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아버지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대한민국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가족 </a:t>
            </a:r>
            <a:br>
              <a:rPr lang="en-US" altLang="ko-KR" dirty="0">
                <a:solidFill>
                  <a:srgbClr val="555555"/>
                </a:solidFill>
                <a:latin typeface="Noto Sans KR"/>
              </a:rPr>
            </a:b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그 외의 단어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감독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배우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어머니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시대 같은 영화 제작에 초점을 맞춘 키워드 </a:t>
            </a:r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B8522A86-ACD3-4589-8828-70A16281DF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영화 상위 </a:t>
            </a:r>
            <a:r>
              <a:rPr lang="en-US" altLang="ko-KR" sz="2000" dirty="0"/>
              <a:t>top 5 </a:t>
            </a:r>
            <a:r>
              <a:rPr lang="ko-KR" altLang="en-US" sz="2000" dirty="0"/>
              <a:t>장르 데이터 인사이트</a:t>
            </a:r>
          </a:p>
        </p:txBody>
      </p:sp>
    </p:spTree>
    <p:extLst>
      <p:ext uri="{BB962C8B-B14F-4D97-AF65-F5344CB8AC3E}">
        <p14:creationId xmlns:p14="http://schemas.microsoft.com/office/powerpoint/2010/main" val="2477104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6D897964-D0F6-4957-B33C-CB85BA0021F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영화 상위 </a:t>
            </a:r>
            <a:r>
              <a:rPr lang="en-US" altLang="ko-KR" sz="2000" dirty="0"/>
              <a:t>top 5 </a:t>
            </a:r>
            <a:r>
              <a:rPr lang="ko-KR" altLang="en-US" sz="2000" dirty="0"/>
              <a:t>장르 데이터 인사이트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B8DF795-9A88-4FEE-9BDF-4FBFBAE8C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781" y="794680"/>
            <a:ext cx="5902162" cy="445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9933F3E-232B-4D00-BB9C-854EB125A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2" y="3108151"/>
            <a:ext cx="4441576" cy="218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어벤져스:엔드게임&amp;#39; 보기 전에 몰아보기 해야 할 영화 21 - 이뉴스투데이">
            <a:extLst>
              <a:ext uri="{FF2B5EF4-FFF2-40B4-BE49-F238E27FC236}">
                <a16:creationId xmlns:a16="http://schemas.microsoft.com/office/drawing/2014/main" id="{02C1BDA4-DAE6-46FD-9214-F010C0F38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00" y="905936"/>
            <a:ext cx="4003398" cy="208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BFA0CE-DEFB-40EE-9A54-9A140EB09A5E}"/>
              </a:ext>
            </a:extLst>
          </p:cNvPr>
          <p:cNvSpPr txBox="1"/>
          <p:nvPr/>
        </p:nvSpPr>
        <p:spPr>
          <a:xfrm>
            <a:off x="673769" y="5522495"/>
            <a:ext cx="8831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555555"/>
                </a:solidFill>
                <a:latin typeface="Noto Sans KR"/>
              </a:rPr>
              <a:t>개봉년도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2017 |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관객수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1,400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만 관객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</a:b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공식 홍보용 장르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: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액션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SF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</a:b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실제 검색 결과 장르 키워드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</a:t>
            </a:r>
            <a:r>
              <a:rPr lang="ko-KR" altLang="en-US" dirty="0" err="1">
                <a:solidFill>
                  <a:srgbClr val="555555"/>
                </a:solidFill>
                <a:latin typeface="Noto Sans KR"/>
              </a:rPr>
              <a:t>어벤져스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</a:t>
            </a:r>
            <a:br>
              <a:rPr lang="en-US" altLang="ko-KR" dirty="0">
                <a:solidFill>
                  <a:srgbClr val="555555"/>
                </a:solidFill>
                <a:latin typeface="Noto Sans KR"/>
              </a:rPr>
            </a:b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그 외의 단어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아시아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행사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 err="1">
                <a:solidFill>
                  <a:srgbClr val="555555"/>
                </a:solidFill>
                <a:latin typeface="Noto Sans KR"/>
              </a:rPr>
              <a:t>어벤져스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시리즈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외 글로벌 국가 행사에 대한 광고 키워드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135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평점 데이터 시각화 </a:t>
            </a:r>
            <a:endParaRPr lang="en-US" altLang="ko-KR" sz="20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ACEBE4-A927-46C9-90E7-8940671BA615}"/>
              </a:ext>
            </a:extLst>
          </p:cNvPr>
          <p:cNvGrpSpPr/>
          <p:nvPr/>
        </p:nvGrpSpPr>
        <p:grpSpPr>
          <a:xfrm>
            <a:off x="1059379" y="1043096"/>
            <a:ext cx="3014903" cy="2645808"/>
            <a:chOff x="825974" y="973931"/>
            <a:chExt cx="3014903" cy="2645808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15722F18-5AD4-462E-A326-F9BE3FF937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974" y="1343263"/>
              <a:ext cx="3014903" cy="2276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66D067-091C-484D-8162-1EC3FFDA9C00}"/>
                </a:ext>
              </a:extLst>
            </p:cNvPr>
            <p:cNvSpPr txBox="1"/>
            <p:nvPr/>
          </p:nvSpPr>
          <p:spPr>
            <a:xfrm>
              <a:off x="1921057" y="973931"/>
              <a:ext cx="787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《</a:t>
              </a:r>
              <a:r>
                <a:rPr lang="ko-KR" altLang="en-US" dirty="0" err="1"/>
                <a:t>명량</a:t>
              </a:r>
              <a:r>
                <a:rPr lang="en-US" altLang="ko-KR" dirty="0"/>
                <a:t>》</a:t>
              </a:r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5F3B2A-D503-4E44-A076-87BC5EBA5B86}"/>
              </a:ext>
            </a:extLst>
          </p:cNvPr>
          <p:cNvGrpSpPr/>
          <p:nvPr/>
        </p:nvGrpSpPr>
        <p:grpSpPr>
          <a:xfrm>
            <a:off x="4633007" y="1102974"/>
            <a:ext cx="3014903" cy="2606974"/>
            <a:chOff x="4671984" y="933742"/>
            <a:chExt cx="3014903" cy="2606974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9C9611E6-DC57-4937-9F07-2F1F7D3938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1984" y="1264240"/>
              <a:ext cx="3014903" cy="2276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082B8B-CC6E-41BC-9E6D-B90AFD343A28}"/>
                </a:ext>
              </a:extLst>
            </p:cNvPr>
            <p:cNvSpPr txBox="1"/>
            <p:nvPr/>
          </p:nvSpPr>
          <p:spPr>
            <a:xfrm>
              <a:off x="5472288" y="933742"/>
              <a:ext cx="1771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《 </a:t>
              </a:r>
              <a:r>
                <a:rPr lang="ko-KR" altLang="en-US" dirty="0"/>
                <a:t>극한직업</a:t>
              </a:r>
              <a:r>
                <a:rPr lang="en-US" altLang="ko-KR" dirty="0"/>
                <a:t> 》</a:t>
              </a:r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DADB8C-F38F-4C34-A3D4-DBAA1D7C3720}"/>
              </a:ext>
            </a:extLst>
          </p:cNvPr>
          <p:cNvGrpSpPr/>
          <p:nvPr/>
        </p:nvGrpSpPr>
        <p:grpSpPr>
          <a:xfrm>
            <a:off x="8307633" y="1102974"/>
            <a:ext cx="2991844" cy="2645807"/>
            <a:chOff x="8374182" y="877498"/>
            <a:chExt cx="2991844" cy="2645807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69135097-8784-406A-90AB-FD8D36C0A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4182" y="1264240"/>
              <a:ext cx="2991844" cy="2259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C9B11E5-B1DD-40DC-BE26-E9EC3554AB43}"/>
                </a:ext>
              </a:extLst>
            </p:cNvPr>
            <p:cNvSpPr txBox="1"/>
            <p:nvPr/>
          </p:nvSpPr>
          <p:spPr>
            <a:xfrm>
              <a:off x="9166539" y="877498"/>
              <a:ext cx="1682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《 </a:t>
              </a:r>
              <a:r>
                <a:rPr lang="ko-KR" altLang="en-US" dirty="0" err="1"/>
                <a:t>신과함께</a:t>
              </a:r>
              <a:r>
                <a:rPr lang="en-US" altLang="ko-KR" dirty="0"/>
                <a:t> 》</a:t>
              </a:r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1CD2371-E6D5-469C-8226-DF5BBA3497E3}"/>
              </a:ext>
            </a:extLst>
          </p:cNvPr>
          <p:cNvGrpSpPr/>
          <p:nvPr/>
        </p:nvGrpSpPr>
        <p:grpSpPr>
          <a:xfrm>
            <a:off x="2767265" y="3703390"/>
            <a:ext cx="3263410" cy="2808990"/>
            <a:chOff x="2314653" y="3644197"/>
            <a:chExt cx="3263410" cy="2808990"/>
          </a:xfrm>
        </p:grpSpPr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52990B01-5891-4772-ADC0-FAA1E48B95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4653" y="3989070"/>
              <a:ext cx="3263410" cy="2464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8DAE41-58FB-460C-99D4-4BF860247965}"/>
                </a:ext>
              </a:extLst>
            </p:cNvPr>
            <p:cNvSpPr txBox="1"/>
            <p:nvPr/>
          </p:nvSpPr>
          <p:spPr>
            <a:xfrm>
              <a:off x="3217638" y="3644197"/>
              <a:ext cx="17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《 </a:t>
              </a:r>
              <a:r>
                <a:rPr lang="ko-KR" altLang="en-US" dirty="0"/>
                <a:t>국제시장</a:t>
              </a:r>
              <a:r>
                <a:rPr lang="en-US" altLang="ko-KR" dirty="0"/>
                <a:t> 》</a:t>
              </a:r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27F36E9-EFED-4CEC-A290-28D28E653E32}"/>
              </a:ext>
            </a:extLst>
          </p:cNvPr>
          <p:cNvGrpSpPr/>
          <p:nvPr/>
        </p:nvGrpSpPr>
        <p:grpSpPr>
          <a:xfrm>
            <a:off x="6907566" y="3678931"/>
            <a:ext cx="3263410" cy="2833449"/>
            <a:chOff x="6613939" y="3619738"/>
            <a:chExt cx="3263410" cy="2833449"/>
          </a:xfrm>
        </p:grpSpPr>
        <p:pic>
          <p:nvPicPr>
            <p:cNvPr id="6154" name="Picture 10">
              <a:extLst>
                <a:ext uri="{FF2B5EF4-FFF2-40B4-BE49-F238E27FC236}">
                  <a16:creationId xmlns:a16="http://schemas.microsoft.com/office/drawing/2014/main" id="{566D6760-E8E0-48B6-9ACA-456E7E555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939" y="3989070"/>
              <a:ext cx="3263410" cy="2464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A88B8BC-6CD1-4449-8978-2A97F3305629}"/>
                </a:ext>
              </a:extLst>
            </p:cNvPr>
            <p:cNvSpPr txBox="1"/>
            <p:nvPr/>
          </p:nvSpPr>
          <p:spPr>
            <a:xfrm>
              <a:off x="7428402" y="3619738"/>
              <a:ext cx="17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《 </a:t>
              </a:r>
              <a:r>
                <a:rPr lang="ko-KR" altLang="en-US" dirty="0" err="1"/>
                <a:t>어벤져스</a:t>
              </a:r>
              <a:r>
                <a:rPr lang="en-US" altLang="ko-KR" dirty="0"/>
                <a:t> 》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4438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평점 데이터 토픽모델링 분석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0370B-AB8D-4751-9845-DB46313A4A40}"/>
              </a:ext>
            </a:extLst>
          </p:cNvPr>
          <p:cNvSpPr txBox="1"/>
          <p:nvPr/>
        </p:nvSpPr>
        <p:spPr>
          <a:xfrm>
            <a:off x="956432" y="5299073"/>
            <a:ext cx="102791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개별 영화의 평점 리뷰데이터를 분석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</a:t>
            </a:r>
          </a:p>
          <a:p>
            <a:pPr algn="ctr"/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genism 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을 이용한 토픽 모델링으로 감상 포인트 토픽 인사이트 얻기  </a:t>
            </a:r>
            <a:endParaRPr lang="en-US" altLang="ko-KR" sz="25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C31D3B-15FC-4333-8374-F55022B6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30" y="825798"/>
            <a:ext cx="9456539" cy="42227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4A0844-FCFB-4DFF-8221-018075C67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230" y="825798"/>
            <a:ext cx="4578039" cy="17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52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역대 영화 관객수 순위 1위 영화 &amp;#39;명량&amp;#39;, 역사를 바꾼 전쟁 &amp;#39;명량해전&amp;#39;-비즈엔터">
            <a:extLst>
              <a:ext uri="{FF2B5EF4-FFF2-40B4-BE49-F238E27FC236}">
                <a16:creationId xmlns:a16="http://schemas.microsoft.com/office/drawing/2014/main" id="{0D3FC2FE-E058-460C-A6CE-A4FEC445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1" y="692817"/>
            <a:ext cx="2741684" cy="184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3481F2-AFFB-48F4-B800-C3FE0A6B9B5E}"/>
              </a:ext>
            </a:extLst>
          </p:cNvPr>
          <p:cNvSpPr txBox="1"/>
          <p:nvPr/>
        </p:nvSpPr>
        <p:spPr>
          <a:xfrm>
            <a:off x="729324" y="5034070"/>
            <a:ext cx="37445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《</a:t>
            </a:r>
            <a:r>
              <a:rPr lang="ko-KR" altLang="en-US" sz="2000" dirty="0" err="1"/>
              <a:t>명량</a:t>
            </a:r>
            <a:r>
              <a:rPr lang="en-US" altLang="ko-KR" sz="2000" dirty="0"/>
              <a:t>》</a:t>
            </a:r>
            <a:r>
              <a:rPr lang="ko-KR" altLang="en-US" sz="2000" dirty="0"/>
              <a:t> </a:t>
            </a:r>
            <a:r>
              <a:rPr lang="ko-KR" altLang="en-US" sz="2000" b="1" dirty="0">
                <a:solidFill>
                  <a:srgbClr val="555555"/>
                </a:solidFill>
                <a:latin typeface="Noto Sans KR"/>
              </a:rPr>
              <a:t>영화 장르 특징 </a:t>
            </a:r>
            <a:endParaRPr lang="en-US" altLang="ko-KR" sz="2000" b="1" dirty="0">
              <a:solidFill>
                <a:srgbClr val="555555"/>
              </a:solidFill>
              <a:latin typeface="Noto Sans KR"/>
            </a:endParaRPr>
          </a:p>
          <a:p>
            <a:r>
              <a:rPr lang="ko-KR" altLang="en-US" dirty="0">
                <a:solidFill>
                  <a:srgbClr val="555555"/>
                </a:solidFill>
                <a:latin typeface="Noto Sans KR"/>
              </a:rPr>
              <a:t>공식 홍보용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장르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사극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액션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해양 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</a:b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분석 장르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조선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전쟁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왜군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등 영웅적인 요소를 상징하는 키워드</a:t>
            </a:r>
            <a:endParaRPr lang="en-US" altLang="ko-KR" dirty="0">
              <a:solidFill>
                <a:srgbClr val="555555"/>
              </a:solidFill>
              <a:latin typeface="Noto Sans KR"/>
            </a:endParaRPr>
          </a:p>
          <a:p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759AFDF-9D30-4242-9791-99CEDB30ECE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영화 상위 </a:t>
            </a:r>
            <a:r>
              <a:rPr lang="en-US" altLang="ko-KR" sz="2000" dirty="0"/>
              <a:t>top 5 </a:t>
            </a:r>
            <a:r>
              <a:rPr lang="ko-KR" altLang="en-US" sz="2000" dirty="0"/>
              <a:t>감상 포인트 인사이트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B93273-CD9F-4F07-9F5F-0C1A858FE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941" y="692817"/>
            <a:ext cx="3470743" cy="19651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5D9F0A-7E89-46BD-B7D9-AC6E6BFD4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1407" y="2637149"/>
            <a:ext cx="3602036" cy="20090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D1D4D2-3161-497B-B8D5-975BB3D30371}"/>
              </a:ext>
            </a:extLst>
          </p:cNvPr>
          <p:cNvSpPr txBox="1"/>
          <p:nvPr/>
        </p:nvSpPr>
        <p:spPr>
          <a:xfrm>
            <a:off x="4577372" y="1083696"/>
            <a:ext cx="3037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스토리 평가</a:t>
            </a:r>
            <a:br>
              <a:rPr lang="en-US" altLang="ko-KR" dirty="0"/>
            </a:br>
            <a:r>
              <a:rPr lang="ko-KR" altLang="en-US" dirty="0"/>
              <a:t>이순신 장군의 백성을 위한 희생</a:t>
            </a:r>
            <a:r>
              <a:rPr lang="en-US" altLang="ko-KR" dirty="0"/>
              <a:t>, </a:t>
            </a:r>
            <a:r>
              <a:rPr lang="ko-KR" altLang="en-US" dirty="0"/>
              <a:t>감동</a:t>
            </a:r>
            <a:r>
              <a:rPr lang="en-US" altLang="ko-KR" dirty="0"/>
              <a:t> </a:t>
            </a:r>
            <a:r>
              <a:rPr lang="ko-KR" altLang="en-US" dirty="0"/>
              <a:t>스토리 </a:t>
            </a:r>
            <a:br>
              <a:rPr lang="en-US" altLang="ko-KR" dirty="0"/>
            </a:br>
            <a:r>
              <a:rPr lang="ko-KR" altLang="en-US" dirty="0"/>
              <a:t> 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44E1DF3-C8A3-42A3-A434-881CF0652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210" y="4608062"/>
            <a:ext cx="3551233" cy="19824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207FBE5-02D5-4513-8B68-B3D31970F88C}"/>
              </a:ext>
            </a:extLst>
          </p:cNvPr>
          <p:cNvSpPr txBox="1"/>
          <p:nvPr/>
        </p:nvSpPr>
        <p:spPr>
          <a:xfrm>
            <a:off x="4663949" y="4791544"/>
            <a:ext cx="3423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고증</a:t>
            </a:r>
            <a:br>
              <a:rPr lang="en-US" altLang="ko-KR" dirty="0"/>
            </a:br>
            <a:r>
              <a:rPr lang="ko-KR" altLang="en-US" dirty="0"/>
              <a:t>일본과 역사의식에 대한 주제 언급 평가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고증의 억지에 대한 언급 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1DE7190-4F31-4B60-B871-6602184F3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39" y="2647586"/>
            <a:ext cx="2990473" cy="2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8D81941-83E3-4ACB-8201-59A3698F2671}"/>
              </a:ext>
            </a:extLst>
          </p:cNvPr>
          <p:cNvSpPr txBox="1"/>
          <p:nvPr/>
        </p:nvSpPr>
        <p:spPr>
          <a:xfrm>
            <a:off x="4610490" y="2937620"/>
            <a:ext cx="3173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배우 및 캐릭터  </a:t>
            </a:r>
            <a:br>
              <a:rPr lang="en-US" altLang="ko-KR" dirty="0"/>
            </a:br>
            <a:r>
              <a:rPr lang="ko-KR" altLang="en-US" dirty="0"/>
              <a:t>최민식 배우의 이순신 캐릭터 연기</a:t>
            </a:r>
            <a:r>
              <a:rPr lang="en-US" altLang="ko-KR" dirty="0"/>
              <a:t>, </a:t>
            </a:r>
            <a:r>
              <a:rPr lang="ko-KR" altLang="en-US" dirty="0"/>
              <a:t>류승룡 배우와의 합 </a:t>
            </a:r>
            <a:br>
              <a:rPr lang="en-US" altLang="ko-KR" dirty="0"/>
            </a:br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53763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3481F2-AFFB-48F4-B800-C3FE0A6B9B5E}"/>
              </a:ext>
            </a:extLst>
          </p:cNvPr>
          <p:cNvSpPr txBox="1"/>
          <p:nvPr/>
        </p:nvSpPr>
        <p:spPr>
          <a:xfrm>
            <a:off x="729048" y="5034070"/>
            <a:ext cx="371675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《 </a:t>
            </a:r>
            <a:r>
              <a:rPr lang="ko-KR" altLang="en-US" sz="2000" dirty="0"/>
              <a:t>극한직업</a:t>
            </a:r>
            <a:r>
              <a:rPr lang="en-US" altLang="ko-KR" sz="2000" dirty="0"/>
              <a:t> 》</a:t>
            </a:r>
            <a:r>
              <a:rPr lang="ko-KR" altLang="en-US" sz="2000" dirty="0"/>
              <a:t> </a:t>
            </a:r>
            <a:r>
              <a:rPr lang="ko-KR" altLang="en-US" sz="2000" b="1" dirty="0">
                <a:solidFill>
                  <a:srgbClr val="555555"/>
                </a:solidFill>
                <a:latin typeface="Noto Sans KR"/>
              </a:rPr>
              <a:t>영화 장르 특징 </a:t>
            </a:r>
            <a:br>
              <a:rPr lang="ko-KR" altLang="en-US" dirty="0">
                <a:solidFill>
                  <a:srgbClr val="555555"/>
                </a:solidFill>
                <a:latin typeface="Noto Sans KR"/>
              </a:rPr>
            </a:b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실제 검색 결과 장르 키워드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수사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코미디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형사 그 외에 마약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치킨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위장창업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형사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조직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직업 같은 영화 내의 주요 사건과 관련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759AFDF-9D30-4242-9791-99CEDB30ECE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영화 상위 </a:t>
            </a:r>
            <a:r>
              <a:rPr lang="en-US" altLang="ko-KR" sz="2000" dirty="0"/>
              <a:t>top 5 </a:t>
            </a:r>
            <a:r>
              <a:rPr lang="ko-KR" altLang="en-US" sz="2000" dirty="0"/>
              <a:t>감상 포인트 인사이트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1D4D2-3161-497B-B8D5-975BB3D30371}"/>
              </a:ext>
            </a:extLst>
          </p:cNvPr>
          <p:cNvSpPr txBox="1"/>
          <p:nvPr/>
        </p:nvSpPr>
        <p:spPr>
          <a:xfrm>
            <a:off x="4577372" y="1083696"/>
            <a:ext cx="3037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스토리 평가</a:t>
            </a:r>
            <a:br>
              <a:rPr lang="en-US" altLang="ko-KR" dirty="0"/>
            </a:br>
            <a:r>
              <a:rPr lang="ko-KR" altLang="en-US" dirty="0"/>
              <a:t>뻔한</a:t>
            </a:r>
            <a:r>
              <a:rPr lang="en-US" altLang="ko-KR" dirty="0"/>
              <a:t>, </a:t>
            </a:r>
            <a:r>
              <a:rPr lang="ko-KR" altLang="en-US" dirty="0"/>
              <a:t>오락성</a:t>
            </a:r>
            <a:r>
              <a:rPr lang="en-US" altLang="ko-KR" dirty="0"/>
              <a:t> </a:t>
            </a:r>
            <a:r>
              <a:rPr lang="ko-KR" altLang="en-US" dirty="0"/>
              <a:t>스토리</a:t>
            </a:r>
            <a:r>
              <a:rPr lang="en-US" altLang="ko-KR" dirty="0"/>
              <a:t>, </a:t>
            </a:r>
            <a:r>
              <a:rPr lang="ko-KR" altLang="en-US" dirty="0"/>
              <a:t>그럭저럭</a:t>
            </a:r>
            <a:r>
              <a:rPr lang="en-US" altLang="ko-KR" dirty="0"/>
              <a:t>, </a:t>
            </a:r>
            <a:r>
              <a:rPr lang="ko-KR" altLang="en-US" dirty="0"/>
              <a:t>최악  </a:t>
            </a:r>
            <a:br>
              <a:rPr lang="en-US" altLang="ko-KR" dirty="0"/>
            </a:br>
            <a:r>
              <a:rPr lang="ko-KR" altLang="en-US" dirty="0"/>
              <a:t>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07FBE5-02D5-4513-8B68-B3D31970F88C}"/>
              </a:ext>
            </a:extLst>
          </p:cNvPr>
          <p:cNvSpPr txBox="1"/>
          <p:nvPr/>
        </p:nvSpPr>
        <p:spPr>
          <a:xfrm>
            <a:off x="4663949" y="4791544"/>
            <a:ext cx="3423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목적</a:t>
            </a:r>
            <a:br>
              <a:rPr lang="en-US" altLang="ko-KR" dirty="0"/>
            </a:br>
            <a:r>
              <a:rPr lang="ko-KR" altLang="en-US" dirty="0"/>
              <a:t>스트레스 해소</a:t>
            </a:r>
            <a:r>
              <a:rPr lang="en-US" altLang="ko-KR" dirty="0"/>
              <a:t>, </a:t>
            </a:r>
            <a:r>
              <a:rPr lang="ko-KR" altLang="en-US" dirty="0"/>
              <a:t>신나게 웃었다 </a:t>
            </a:r>
            <a:endParaRPr lang="en-US" altLang="ko-KR" dirty="0"/>
          </a:p>
          <a:p>
            <a:r>
              <a:rPr lang="ko-KR" altLang="en-US" dirty="0"/>
              <a:t>기대없이 봤다</a:t>
            </a:r>
            <a:r>
              <a:rPr lang="en-US" altLang="ko-KR" dirty="0"/>
              <a:t>, </a:t>
            </a:r>
            <a:r>
              <a:rPr lang="ko-KR" altLang="en-US" dirty="0"/>
              <a:t>피식 </a:t>
            </a:r>
            <a:r>
              <a:rPr lang="en-US" altLang="ko-KR" dirty="0"/>
              <a:t>(</a:t>
            </a:r>
            <a:r>
              <a:rPr lang="ko-KR" altLang="en-US" dirty="0"/>
              <a:t>웃었다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D81941-83E3-4ACB-8201-59A3698F2671}"/>
              </a:ext>
            </a:extLst>
          </p:cNvPr>
          <p:cNvSpPr txBox="1"/>
          <p:nvPr/>
        </p:nvSpPr>
        <p:spPr>
          <a:xfrm>
            <a:off x="4610490" y="2937620"/>
            <a:ext cx="3173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배우 및 캐릭터 혹은 감독 </a:t>
            </a:r>
            <a:br>
              <a:rPr lang="en-US" altLang="ko-KR" dirty="0"/>
            </a:br>
            <a:r>
              <a:rPr lang="ko-KR" altLang="en-US" dirty="0"/>
              <a:t>류승룡 배우에 대한 기대 </a:t>
            </a:r>
            <a:endParaRPr lang="en-US" altLang="ko-KR" dirty="0"/>
          </a:p>
          <a:p>
            <a:r>
              <a:rPr lang="ko-KR" altLang="en-US" dirty="0"/>
              <a:t>감독의 개그코드 </a:t>
            </a:r>
            <a:r>
              <a:rPr lang="en-US" altLang="ko-KR" dirty="0"/>
              <a:t>, </a:t>
            </a:r>
            <a:r>
              <a:rPr lang="ko-KR" altLang="en-US" dirty="0"/>
              <a:t>말장난 </a:t>
            </a:r>
            <a:endParaRPr lang="en-US" altLang="ko-KR" dirty="0"/>
          </a:p>
          <a:p>
            <a:r>
              <a:rPr lang="ko-KR" altLang="en-US" dirty="0"/>
              <a:t>예상치 못한 </a:t>
            </a:r>
          </a:p>
        </p:txBody>
      </p:sp>
      <p:pic>
        <p:nvPicPr>
          <p:cNvPr id="13" name="Picture 2" descr="극한직업 줄거리 및 비하인드 에피소드">
            <a:extLst>
              <a:ext uri="{FF2B5EF4-FFF2-40B4-BE49-F238E27FC236}">
                <a16:creationId xmlns:a16="http://schemas.microsoft.com/office/drawing/2014/main" id="{7D94145C-DCDC-4085-81E9-F2B78BD0A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39" y="849680"/>
            <a:ext cx="2751929" cy="174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058C6B82-D3E0-49FF-802D-9D045BDC0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24" y="2675088"/>
            <a:ext cx="3014903" cy="227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99B6A1-527C-4B4E-B7E3-166A04799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5373" y="4646187"/>
            <a:ext cx="3598070" cy="20548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690591-DF38-48AB-8662-1BC142DDF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7400" y="2624453"/>
            <a:ext cx="3469631" cy="19490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0C0546A-264F-435F-8BE9-B39EC2D29C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5411" y="725557"/>
            <a:ext cx="3274393" cy="188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개천절 볼만한 TV영화] 신과 함께-죄와벌·군함도·명량·청년경찰 등 - 뉴스웍스">
            <a:extLst>
              <a:ext uri="{FF2B5EF4-FFF2-40B4-BE49-F238E27FC236}">
                <a16:creationId xmlns:a16="http://schemas.microsoft.com/office/drawing/2014/main" id="{033952DE-9FF8-4345-BCCC-03DF4F0F9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87" y="831623"/>
            <a:ext cx="3491405" cy="196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D60463-A33E-4F93-89C1-28D464009EB7}"/>
              </a:ext>
            </a:extLst>
          </p:cNvPr>
          <p:cNvSpPr txBox="1"/>
          <p:nvPr/>
        </p:nvSpPr>
        <p:spPr>
          <a:xfrm>
            <a:off x="771677" y="5210951"/>
            <a:ext cx="3602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《 </a:t>
            </a:r>
            <a:r>
              <a:rPr lang="ko-KR" altLang="en-US" b="1" dirty="0" err="1"/>
              <a:t>신과함께</a:t>
            </a:r>
            <a:r>
              <a:rPr lang="en-US" altLang="ko-KR" b="1" dirty="0"/>
              <a:t> 》 </a:t>
            </a:r>
            <a:r>
              <a:rPr lang="ko-KR" altLang="en-US" b="1" dirty="0"/>
              <a:t>장르 특징 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</a:b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장르 키워드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저승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재판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환생 </a:t>
            </a:r>
            <a:br>
              <a:rPr lang="en-US" altLang="ko-KR" dirty="0">
                <a:solidFill>
                  <a:srgbClr val="555555"/>
                </a:solidFill>
                <a:latin typeface="Noto Sans KR"/>
              </a:rPr>
            </a:b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그 외 죽음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망자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지옥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세계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 err="1">
                <a:solidFill>
                  <a:srgbClr val="555555"/>
                </a:solidFill>
                <a:latin typeface="Noto Sans KR"/>
              </a:rPr>
              <a:t>차사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변호와 같은 영화의 세계관 관련</a:t>
            </a:r>
            <a:endParaRPr lang="ko-KR" altLang="en-US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86879DDC-524F-42A9-8239-F4A0783B5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87" y="2897803"/>
            <a:ext cx="3063471" cy="231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CF1571-81AA-44A6-A679-3A27FFFA287D}"/>
              </a:ext>
            </a:extLst>
          </p:cNvPr>
          <p:cNvSpPr txBox="1"/>
          <p:nvPr/>
        </p:nvSpPr>
        <p:spPr>
          <a:xfrm>
            <a:off x="4577372" y="1083696"/>
            <a:ext cx="3037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주제 평가 </a:t>
            </a:r>
            <a:br>
              <a:rPr lang="en-US" altLang="ko-KR" dirty="0"/>
            </a:br>
            <a:r>
              <a:rPr lang="ko-KR" altLang="en-US" dirty="0"/>
              <a:t>죽음</a:t>
            </a:r>
            <a:r>
              <a:rPr lang="en-US" altLang="ko-KR" dirty="0"/>
              <a:t>, </a:t>
            </a:r>
            <a:r>
              <a:rPr lang="ko-KR" altLang="en-US" dirty="0"/>
              <a:t>거짓말</a:t>
            </a:r>
            <a:r>
              <a:rPr lang="en-US" altLang="ko-KR" dirty="0"/>
              <a:t>, </a:t>
            </a:r>
            <a:r>
              <a:rPr lang="ko-KR" altLang="en-US" dirty="0"/>
              <a:t>기독교 등의 철학 및 종교적 메시지 </a:t>
            </a:r>
            <a:br>
              <a:rPr lang="en-US" altLang="ko-KR" dirty="0"/>
            </a:br>
            <a:r>
              <a:rPr lang="ko-KR" altLang="en-US" dirty="0"/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F4D17B-E6BC-4B38-A9C6-DF52CC5D195E}"/>
              </a:ext>
            </a:extLst>
          </p:cNvPr>
          <p:cNvSpPr txBox="1"/>
          <p:nvPr/>
        </p:nvSpPr>
        <p:spPr>
          <a:xfrm>
            <a:off x="4663949" y="4791544"/>
            <a:ext cx="3423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스토리 및 감상 환경 </a:t>
            </a:r>
            <a:br>
              <a:rPr lang="en-US" altLang="ko-KR" dirty="0"/>
            </a:br>
            <a:r>
              <a:rPr lang="ko-KR" altLang="en-US" dirty="0"/>
              <a:t>원작</a:t>
            </a:r>
            <a:r>
              <a:rPr lang="en-US" altLang="ko-KR" dirty="0"/>
              <a:t>, </a:t>
            </a:r>
            <a:r>
              <a:rPr lang="ko-KR" altLang="en-US" dirty="0"/>
              <a:t>웹툰</a:t>
            </a:r>
            <a:r>
              <a:rPr lang="en-US" altLang="ko-KR" dirty="0"/>
              <a:t>, </a:t>
            </a:r>
            <a:r>
              <a:rPr lang="ko-KR" altLang="en-US" dirty="0"/>
              <a:t>연말에 감상</a:t>
            </a:r>
            <a:r>
              <a:rPr lang="en-US" altLang="ko-KR" dirty="0"/>
              <a:t>, </a:t>
            </a:r>
            <a:r>
              <a:rPr lang="ko-KR" altLang="en-US" dirty="0"/>
              <a:t>가족</a:t>
            </a:r>
            <a:r>
              <a:rPr lang="en-US" altLang="ko-KR" dirty="0"/>
              <a:t>, </a:t>
            </a:r>
            <a:r>
              <a:rPr lang="ko-KR" altLang="en-US" dirty="0"/>
              <a:t>눈물 </a:t>
            </a:r>
            <a:r>
              <a:rPr lang="en-US" altLang="ko-KR" dirty="0"/>
              <a:t>, </a:t>
            </a:r>
            <a:r>
              <a:rPr lang="ko-KR" altLang="en-US" dirty="0"/>
              <a:t>감동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EA4AF6-5E52-44C3-BADD-D5432C0FE8CB}"/>
              </a:ext>
            </a:extLst>
          </p:cNvPr>
          <p:cNvSpPr txBox="1"/>
          <p:nvPr/>
        </p:nvSpPr>
        <p:spPr>
          <a:xfrm>
            <a:off x="4610490" y="2937620"/>
            <a:ext cx="3173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연출 </a:t>
            </a:r>
            <a:br>
              <a:rPr lang="en-US" altLang="ko-KR" dirty="0"/>
            </a:br>
            <a:r>
              <a:rPr lang="ko-KR" altLang="en-US" dirty="0"/>
              <a:t>배우의 신파</a:t>
            </a:r>
            <a:r>
              <a:rPr lang="en-US" altLang="ko-KR" dirty="0"/>
              <a:t>, cg(</a:t>
            </a:r>
            <a:r>
              <a:rPr lang="ko-KR" altLang="en-US" dirty="0"/>
              <a:t>그래픽</a:t>
            </a:r>
            <a:r>
              <a:rPr lang="en-US" altLang="ko-KR" dirty="0"/>
              <a:t>), </a:t>
            </a:r>
            <a:r>
              <a:rPr lang="ko-KR" altLang="en-US" dirty="0"/>
              <a:t>억지</a:t>
            </a:r>
            <a:r>
              <a:rPr lang="en-US" altLang="ko-KR" dirty="0"/>
              <a:t>, </a:t>
            </a:r>
            <a:r>
              <a:rPr lang="ko-KR" altLang="en-US" dirty="0"/>
              <a:t>최악 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224D1-FFAD-4AD6-AF56-F24FD1FB8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400" y="4393284"/>
            <a:ext cx="3700946" cy="21333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364C83-2430-4B5F-B345-B30FC7BB5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7400" y="841109"/>
            <a:ext cx="3256422" cy="18907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66C3D7-3A9B-47A4-9341-E8CCB2537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7399" y="2666221"/>
            <a:ext cx="3191529" cy="1792699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72DD8FD3-3EF6-4A76-8262-3061370D7F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영화 상위 </a:t>
            </a:r>
            <a:r>
              <a:rPr lang="en-US" altLang="ko-KR" sz="2000" dirty="0"/>
              <a:t>top 5 </a:t>
            </a:r>
            <a:r>
              <a:rPr lang="ko-KR" altLang="en-US" sz="2000" dirty="0"/>
              <a:t>감상 포인트 인사이트</a:t>
            </a:r>
          </a:p>
        </p:txBody>
      </p:sp>
    </p:spTree>
    <p:extLst>
      <p:ext uri="{BB962C8B-B14F-4D97-AF65-F5344CB8AC3E}">
        <p14:creationId xmlns:p14="http://schemas.microsoft.com/office/powerpoint/2010/main" val="3295003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국제시장 윤덕수 할아버지(황정민)를 통해 본 대한민국의 과거와 현재 :: 봉리브르">
            <a:extLst>
              <a:ext uri="{FF2B5EF4-FFF2-40B4-BE49-F238E27FC236}">
                <a16:creationId xmlns:a16="http://schemas.microsoft.com/office/drawing/2014/main" id="{5B52B17F-31EE-434E-8D2F-E45D8B1B3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" r="5707"/>
          <a:stretch/>
        </p:blipFill>
        <p:spPr bwMode="auto">
          <a:xfrm>
            <a:off x="894169" y="742583"/>
            <a:ext cx="3263410" cy="196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2AC05A-ECCF-419D-B87B-C3C891F44823}"/>
              </a:ext>
            </a:extLst>
          </p:cNvPr>
          <p:cNvSpPr txBox="1"/>
          <p:nvPr/>
        </p:nvSpPr>
        <p:spPr>
          <a:xfrm>
            <a:off x="796697" y="5454901"/>
            <a:ext cx="4354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《 </a:t>
            </a:r>
            <a:r>
              <a:rPr lang="ko-KR" altLang="en-US" dirty="0"/>
              <a:t>국제시장</a:t>
            </a:r>
            <a:r>
              <a:rPr lang="en-US" altLang="ko-KR" dirty="0"/>
              <a:t> 》</a:t>
            </a:r>
            <a:r>
              <a:rPr lang="ko-KR" altLang="en-US" dirty="0"/>
              <a:t> 장르 특징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</a:b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장르 키워드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휴먼 드라마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아버지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대한민국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가족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그 외의  감독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배우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어머니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시대 같은 영화 제작에 초점을 맞춘 키워드 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1B60B10-DD13-4B58-8D29-C9537C0E67D1}"/>
              </a:ext>
            </a:extLst>
          </p:cNvPr>
          <p:cNvGrpSpPr/>
          <p:nvPr/>
        </p:nvGrpSpPr>
        <p:grpSpPr>
          <a:xfrm>
            <a:off x="894169" y="2584848"/>
            <a:ext cx="3263410" cy="2808990"/>
            <a:chOff x="2314653" y="3644197"/>
            <a:chExt cx="3263410" cy="280899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A9CBBD-46D5-4258-AC0E-5F53916BDE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4653" y="3989070"/>
              <a:ext cx="3263410" cy="2464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ECF3A0-D9F4-4118-85CE-2501C8B29168}"/>
                </a:ext>
              </a:extLst>
            </p:cNvPr>
            <p:cNvSpPr txBox="1"/>
            <p:nvPr/>
          </p:nvSpPr>
          <p:spPr>
            <a:xfrm>
              <a:off x="3217638" y="3644197"/>
              <a:ext cx="17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D4D7E75-C421-4482-AD5C-DE3510CEE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342" y="2444703"/>
            <a:ext cx="3396082" cy="1968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52EAE5-9A5F-4F4F-B52B-5C8737C6285A}"/>
              </a:ext>
            </a:extLst>
          </p:cNvPr>
          <p:cNvSpPr txBox="1"/>
          <p:nvPr/>
        </p:nvSpPr>
        <p:spPr>
          <a:xfrm>
            <a:off x="4577372" y="1083696"/>
            <a:ext cx="3037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주제 및 스토리 평가 </a:t>
            </a:r>
            <a:br>
              <a:rPr lang="en-US" altLang="ko-KR" dirty="0"/>
            </a:br>
            <a:r>
              <a:rPr lang="ko-KR" altLang="en-US" dirty="0"/>
              <a:t>부모님</a:t>
            </a:r>
            <a:r>
              <a:rPr lang="en-US" altLang="ko-KR" dirty="0"/>
              <a:t>, </a:t>
            </a:r>
            <a:r>
              <a:rPr lang="ko-KR" altLang="en-US" dirty="0"/>
              <a:t>아버지 시대의 희생</a:t>
            </a:r>
            <a:r>
              <a:rPr lang="en-US" altLang="ko-KR" dirty="0"/>
              <a:t>, </a:t>
            </a:r>
            <a:r>
              <a:rPr lang="ko-KR" altLang="en-US" dirty="0"/>
              <a:t>가족</a:t>
            </a:r>
            <a:r>
              <a:rPr lang="en-US" altLang="ko-KR" dirty="0"/>
              <a:t>, </a:t>
            </a:r>
            <a:r>
              <a:rPr lang="ko-KR" altLang="en-US" dirty="0"/>
              <a:t>대한민국</a:t>
            </a:r>
            <a:r>
              <a:rPr lang="en-US" altLang="ko-KR" dirty="0"/>
              <a:t>, </a:t>
            </a:r>
            <a:r>
              <a:rPr lang="ko-KR" altLang="en-US" dirty="0"/>
              <a:t>정치</a:t>
            </a:r>
            <a:r>
              <a:rPr lang="en-US" altLang="ko-KR" dirty="0"/>
              <a:t>, </a:t>
            </a:r>
            <a:r>
              <a:rPr lang="ko-KR" altLang="en-US" dirty="0"/>
              <a:t>공감</a:t>
            </a:r>
            <a:r>
              <a:rPr lang="en-US" altLang="ko-KR" dirty="0"/>
              <a:t>,</a:t>
            </a:r>
            <a:r>
              <a:rPr lang="ko-KR" altLang="en-US" dirty="0"/>
              <a:t>눈물</a:t>
            </a:r>
            <a:r>
              <a:rPr lang="en-US" altLang="ko-KR" dirty="0"/>
              <a:t>, </a:t>
            </a:r>
            <a:r>
              <a:rPr lang="ko-KR" altLang="en-US" dirty="0"/>
              <a:t>미화</a:t>
            </a:r>
            <a:r>
              <a:rPr lang="en-US" altLang="ko-KR" dirty="0"/>
              <a:t>(</a:t>
            </a:r>
            <a:r>
              <a:rPr lang="ko-KR" altLang="en-US" dirty="0" err="1"/>
              <a:t>미화했다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82B8E-42CE-4DE3-BC19-7FA5166A5C3F}"/>
              </a:ext>
            </a:extLst>
          </p:cNvPr>
          <p:cNvSpPr txBox="1"/>
          <p:nvPr/>
        </p:nvSpPr>
        <p:spPr>
          <a:xfrm>
            <a:off x="4663949" y="4791544"/>
            <a:ext cx="3423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정치적 인식</a:t>
            </a:r>
            <a:br>
              <a:rPr lang="en-US" altLang="ko-KR" dirty="0"/>
            </a:br>
            <a:r>
              <a:rPr lang="ko-KR" altLang="en-US" dirty="0"/>
              <a:t>쓰레기</a:t>
            </a:r>
            <a:r>
              <a:rPr lang="en-US" altLang="ko-KR" dirty="0"/>
              <a:t>, </a:t>
            </a:r>
            <a:r>
              <a:rPr lang="ko-KR" altLang="en-US" dirty="0"/>
              <a:t>박정희</a:t>
            </a:r>
            <a:r>
              <a:rPr lang="en-US" altLang="ko-KR" dirty="0"/>
              <a:t>, </a:t>
            </a:r>
            <a:r>
              <a:rPr lang="ko-KR" altLang="en-US" dirty="0"/>
              <a:t>박근혜</a:t>
            </a:r>
            <a:r>
              <a:rPr lang="en-US" altLang="ko-KR" dirty="0"/>
              <a:t>, </a:t>
            </a:r>
            <a:r>
              <a:rPr lang="ko-KR" altLang="en-US" dirty="0"/>
              <a:t>고생</a:t>
            </a:r>
            <a:r>
              <a:rPr lang="en-US" altLang="ko-KR" dirty="0"/>
              <a:t>, </a:t>
            </a:r>
            <a:r>
              <a:rPr lang="ko-KR" altLang="en-US" dirty="0"/>
              <a:t>독재</a:t>
            </a:r>
            <a:r>
              <a:rPr lang="en-US" altLang="ko-KR" dirty="0"/>
              <a:t>, </a:t>
            </a:r>
            <a:r>
              <a:rPr lang="ko-KR" altLang="en-US" dirty="0"/>
              <a:t>선동과 찬양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89A5B-ED1F-427D-AAE9-666282026186}"/>
              </a:ext>
            </a:extLst>
          </p:cNvPr>
          <p:cNvSpPr txBox="1"/>
          <p:nvPr/>
        </p:nvSpPr>
        <p:spPr>
          <a:xfrm>
            <a:off x="4610490" y="2937620"/>
            <a:ext cx="3173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감독에 대한 평가  </a:t>
            </a:r>
            <a:br>
              <a:rPr lang="en-US" altLang="ko-KR" dirty="0"/>
            </a:br>
            <a:r>
              <a:rPr lang="ko-KR" altLang="en-US" dirty="0" err="1"/>
              <a:t>윤제균</a:t>
            </a:r>
            <a:r>
              <a:rPr lang="ko-KR" altLang="en-US" dirty="0"/>
              <a:t> 감독</a:t>
            </a:r>
            <a:r>
              <a:rPr lang="en-US" altLang="ko-KR" dirty="0"/>
              <a:t>, </a:t>
            </a:r>
            <a:r>
              <a:rPr lang="ko-KR" altLang="en-US" dirty="0"/>
              <a:t>감동</a:t>
            </a:r>
            <a:r>
              <a:rPr lang="en-US" altLang="ko-KR" dirty="0"/>
              <a:t>, </a:t>
            </a:r>
            <a:r>
              <a:rPr lang="ko-KR" altLang="en-US" dirty="0"/>
              <a:t>근현대사 주제</a:t>
            </a:r>
            <a:r>
              <a:rPr lang="en-US" altLang="ko-KR" dirty="0"/>
              <a:t>, </a:t>
            </a:r>
            <a:r>
              <a:rPr lang="ko-KR" altLang="en-US" dirty="0"/>
              <a:t>억지 신파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CE6EEC-B968-492C-B2CB-4B94324F35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7341" y="679798"/>
            <a:ext cx="3037255" cy="17339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263299-CD02-4846-80EF-ABB40B74A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7341" y="4578389"/>
            <a:ext cx="3546024" cy="2076841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D440EFCA-CBA8-4734-AFD9-EA44911FCEB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영화 상위 </a:t>
            </a:r>
            <a:r>
              <a:rPr lang="en-US" altLang="ko-KR" sz="2000" dirty="0"/>
              <a:t>top 5 </a:t>
            </a:r>
            <a:r>
              <a:rPr lang="ko-KR" altLang="en-US" sz="2000" dirty="0"/>
              <a:t>감상 포인트 인사이트</a:t>
            </a:r>
          </a:p>
        </p:txBody>
      </p:sp>
    </p:spTree>
    <p:extLst>
      <p:ext uri="{BB962C8B-B14F-4D97-AF65-F5344CB8AC3E}">
        <p14:creationId xmlns:p14="http://schemas.microsoft.com/office/powerpoint/2010/main" val="3732572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어벤져스:엔드게임&amp;#39; 보기 전에 몰아보기 해야 할 영화 21 - 이뉴스투데이">
            <a:extLst>
              <a:ext uri="{FF2B5EF4-FFF2-40B4-BE49-F238E27FC236}">
                <a16:creationId xmlns:a16="http://schemas.microsoft.com/office/drawing/2014/main" id="{02C1BDA4-DAE6-46FD-9214-F010C0F38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54" y="981492"/>
            <a:ext cx="3499148" cy="208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BFA0CE-DEFB-40EE-9A54-9A140EB09A5E}"/>
              </a:ext>
            </a:extLst>
          </p:cNvPr>
          <p:cNvSpPr txBox="1"/>
          <p:nvPr/>
        </p:nvSpPr>
        <p:spPr>
          <a:xfrm>
            <a:off x="855558" y="5394411"/>
            <a:ext cx="3754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《 </a:t>
            </a:r>
            <a:r>
              <a:rPr lang="ko-KR" altLang="en-US" b="1" dirty="0" err="1"/>
              <a:t>어벤져스</a:t>
            </a:r>
            <a:r>
              <a:rPr lang="en-US" altLang="ko-KR" b="1" dirty="0"/>
              <a:t> 》 </a:t>
            </a:r>
            <a:r>
              <a:rPr lang="ko-KR" altLang="en-US" b="1" dirty="0"/>
              <a:t>장르 특징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</a:b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공식 홍보용 장르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: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액션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SF</a:t>
            </a:r>
            <a:br>
              <a:rPr lang="en-US" altLang="ko-KR" dirty="0">
                <a:solidFill>
                  <a:srgbClr val="555555"/>
                </a:solidFill>
                <a:latin typeface="Noto Sans KR"/>
              </a:rPr>
            </a:b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아시아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행사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 err="1">
                <a:solidFill>
                  <a:srgbClr val="555555"/>
                </a:solidFill>
                <a:latin typeface="Noto Sans KR"/>
              </a:rPr>
              <a:t>어벤져스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시리즈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등 글로벌 국가 이벤트 키워드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D1C55-A008-4F7A-9CD4-5AC63A5E7A6B}"/>
              </a:ext>
            </a:extLst>
          </p:cNvPr>
          <p:cNvSpPr txBox="1"/>
          <p:nvPr/>
        </p:nvSpPr>
        <p:spPr>
          <a:xfrm>
            <a:off x="4577372" y="1083696"/>
            <a:ext cx="3037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주제 및 스토리 평가 </a:t>
            </a:r>
            <a:br>
              <a:rPr lang="en-US" altLang="ko-KR" dirty="0"/>
            </a:br>
            <a:r>
              <a:rPr lang="ko-KR" altLang="en-US" dirty="0"/>
              <a:t>시리즈</a:t>
            </a:r>
            <a:r>
              <a:rPr lang="en-US" altLang="ko-KR" dirty="0"/>
              <a:t>, </a:t>
            </a:r>
            <a:r>
              <a:rPr lang="ko-KR" altLang="en-US" dirty="0"/>
              <a:t>액션</a:t>
            </a:r>
            <a:r>
              <a:rPr lang="en-US" altLang="ko-KR" dirty="0"/>
              <a:t>, </a:t>
            </a:r>
            <a:r>
              <a:rPr lang="ko-KR" altLang="en-US" dirty="0"/>
              <a:t>솔직히</a:t>
            </a:r>
            <a:r>
              <a:rPr lang="en-US" altLang="ko-KR" dirty="0"/>
              <a:t>, </a:t>
            </a:r>
            <a:r>
              <a:rPr lang="ko-KR" altLang="en-US" dirty="0"/>
              <a:t>지루함  </a:t>
            </a:r>
            <a:br>
              <a:rPr lang="en-US" altLang="ko-KR" dirty="0"/>
            </a:br>
            <a:r>
              <a:rPr lang="ko-KR" altLang="en-US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B0DB8-EC2F-400A-AEFD-C8D016EB2881}"/>
              </a:ext>
            </a:extLst>
          </p:cNvPr>
          <p:cNvSpPr txBox="1"/>
          <p:nvPr/>
        </p:nvSpPr>
        <p:spPr>
          <a:xfrm>
            <a:off x="4663949" y="4791544"/>
            <a:ext cx="3423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여운 </a:t>
            </a:r>
            <a:br>
              <a:rPr lang="en-US" altLang="ko-KR" dirty="0"/>
            </a:br>
            <a:r>
              <a:rPr lang="ko-KR" altLang="en-US" dirty="0"/>
              <a:t>엔딩</a:t>
            </a:r>
            <a:r>
              <a:rPr lang="en-US" altLang="ko-KR" dirty="0"/>
              <a:t>, </a:t>
            </a:r>
            <a:r>
              <a:rPr lang="ko-KR" altLang="en-US" dirty="0"/>
              <a:t>추억</a:t>
            </a:r>
            <a:r>
              <a:rPr lang="en-US" altLang="ko-KR" dirty="0"/>
              <a:t>, </a:t>
            </a:r>
            <a:r>
              <a:rPr lang="ko-KR" altLang="en-US" dirty="0"/>
              <a:t>행복</a:t>
            </a:r>
            <a:r>
              <a:rPr lang="en-US" altLang="ko-KR" dirty="0"/>
              <a:t>, </a:t>
            </a:r>
            <a:r>
              <a:rPr lang="ko-KR" altLang="en-US" dirty="0"/>
              <a:t>타임머신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3E0ED-D972-43A9-873E-E155C2E2ED6E}"/>
              </a:ext>
            </a:extLst>
          </p:cNvPr>
          <p:cNvSpPr txBox="1"/>
          <p:nvPr/>
        </p:nvSpPr>
        <p:spPr>
          <a:xfrm>
            <a:off x="4610490" y="2937620"/>
            <a:ext cx="3173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#</a:t>
            </a:r>
            <a:r>
              <a:rPr lang="ko-KR" altLang="en-US" b="1" dirty="0"/>
              <a:t>배우 및 캐릭터   </a:t>
            </a:r>
            <a:br>
              <a:rPr lang="en-US" altLang="ko-KR" dirty="0"/>
            </a:br>
            <a:r>
              <a:rPr lang="ko-KR" altLang="en-US" dirty="0"/>
              <a:t>아이언맨</a:t>
            </a:r>
            <a:r>
              <a:rPr lang="en-US" altLang="ko-KR" dirty="0"/>
              <a:t>, </a:t>
            </a:r>
            <a:r>
              <a:rPr lang="ko-KR" altLang="en-US" dirty="0"/>
              <a:t>히어로</a:t>
            </a:r>
            <a:r>
              <a:rPr lang="en-US" altLang="ko-KR" dirty="0"/>
              <a:t>, </a:t>
            </a:r>
            <a:r>
              <a:rPr lang="ko-KR" altLang="en-US" dirty="0"/>
              <a:t>안녕</a:t>
            </a:r>
            <a:r>
              <a:rPr lang="en-US" altLang="ko-KR" dirty="0"/>
              <a:t>, </a:t>
            </a:r>
            <a:r>
              <a:rPr lang="ko-KR" altLang="en-US" dirty="0"/>
              <a:t>끝</a:t>
            </a:r>
            <a:r>
              <a:rPr lang="en-US" altLang="ko-KR" dirty="0"/>
              <a:t>, </a:t>
            </a:r>
            <a:r>
              <a:rPr lang="ko-KR" altLang="en-US" dirty="0"/>
              <a:t>의미</a:t>
            </a:r>
            <a:r>
              <a:rPr lang="en-US" altLang="ko-KR" dirty="0"/>
              <a:t>, </a:t>
            </a:r>
            <a:r>
              <a:rPr lang="ko-KR" altLang="en-US" dirty="0"/>
              <a:t>감동 </a:t>
            </a:r>
            <a:r>
              <a:rPr lang="en-US" altLang="ko-KR" dirty="0"/>
              <a:t>(</a:t>
            </a:r>
            <a:r>
              <a:rPr lang="ko-KR" altLang="en-US" dirty="0"/>
              <a:t>스토리가 아닌 캐릭터에서 감상의 의미를 찾음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8FD5337E-A780-4630-83DB-A57B14A1F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06" y="3108375"/>
            <a:ext cx="2876182" cy="224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370A0B3-EC49-459A-80F5-C6DCE41E2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400" y="651740"/>
            <a:ext cx="3541380" cy="20088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3A5B87-B260-487A-BCB4-BD9B3F160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2018" y="2790158"/>
            <a:ext cx="3483703" cy="20013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3E2DC1-558B-4DAB-8011-BDFB227C3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5878" y="4791544"/>
            <a:ext cx="3324424" cy="1898244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C693E39F-9C73-441E-A7E4-92E8DBC282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영화 상위 </a:t>
            </a:r>
            <a:r>
              <a:rPr lang="en-US" altLang="ko-KR" sz="2000" dirty="0"/>
              <a:t>top 5 </a:t>
            </a:r>
            <a:r>
              <a:rPr lang="ko-KR" altLang="en-US" sz="2000" dirty="0"/>
              <a:t>감상 포인트 인사이트</a:t>
            </a:r>
          </a:p>
        </p:txBody>
      </p:sp>
    </p:spTree>
    <p:extLst>
      <p:ext uri="{BB962C8B-B14F-4D97-AF65-F5344CB8AC3E}">
        <p14:creationId xmlns:p14="http://schemas.microsoft.com/office/powerpoint/2010/main" val="3490992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7839F-F634-49A8-BDB0-924673259E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Chapter</a:t>
            </a:r>
            <a:r>
              <a:rPr lang="ko-KR" altLang="en-US" dirty="0"/>
              <a:t> </a:t>
            </a:r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D9AC8B-7093-4A15-B805-9E20F6995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TOP5 </a:t>
            </a:r>
            <a:r>
              <a:rPr lang="ko-KR" altLang="en-US" dirty="0"/>
              <a:t>영화의 장르와 관객 감상포인트를 </a:t>
            </a:r>
            <a:r>
              <a:rPr lang="ko-KR" altLang="en-US" dirty="0" err="1"/>
              <a:t>뽑아내보자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8769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Chapter</a:t>
            </a:r>
            <a:r>
              <a:rPr lang="ko-KR" altLang="en-US" dirty="0"/>
              <a:t> </a:t>
            </a:r>
            <a:r>
              <a:rPr lang="en-US" altLang="ko-KR" dirty="0"/>
              <a:t>2.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평론가의 평가를 통해 살펴보는 </a:t>
            </a:r>
            <a:r>
              <a:rPr lang="en-US" altLang="ko-KR"/>
              <a:t>TOP 5 </a:t>
            </a:r>
            <a:r>
              <a:rPr lang="ko-KR" altLang="en-US"/>
              <a:t>영화와</a:t>
            </a:r>
            <a:endParaRPr lang="en-US" altLang="ko-KR" dirty="0"/>
          </a:p>
          <a:p>
            <a:r>
              <a:rPr lang="ko-KR" altLang="en-US" dirty="0"/>
              <a:t>국내 영화의 발전 방향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009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335254" y="1854866"/>
            <a:ext cx="9521493" cy="3551440"/>
            <a:chOff x="1493736" y="1854866"/>
            <a:chExt cx="9521493" cy="355144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736" y="1854866"/>
              <a:ext cx="5040000" cy="3148267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229" y="2351066"/>
              <a:ext cx="5040000" cy="305524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sp>
        <p:nvSpPr>
          <p:cNvPr id="7" name="TextBox 6"/>
          <p:cNvSpPr txBox="1"/>
          <p:nvPr/>
        </p:nvSpPr>
        <p:spPr>
          <a:xfrm>
            <a:off x="851140" y="5693434"/>
            <a:ext cx="10489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영화에 대한 평론가의 평론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1500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 이상의 기사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칼럼을 이용</a:t>
            </a:r>
          </a:p>
        </p:txBody>
      </p:sp>
    </p:spTree>
    <p:extLst>
      <p:ext uri="{BB962C8B-B14F-4D97-AF65-F5344CB8AC3E}">
        <p14:creationId xmlns:p14="http://schemas.microsoft.com/office/powerpoint/2010/main" val="4083379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6733"/>
            <a:ext cx="5760000" cy="20488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449" y="2991162"/>
            <a:ext cx="5760000" cy="2363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2376" y="5975570"/>
            <a:ext cx="1070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영화별로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데이터 프레임을 생성하여 수집한 평론을 정리</a:t>
            </a:r>
          </a:p>
        </p:txBody>
      </p:sp>
    </p:spTree>
    <p:extLst>
      <p:ext uri="{BB962C8B-B14F-4D97-AF65-F5344CB8AC3E}">
        <p14:creationId xmlns:p14="http://schemas.microsoft.com/office/powerpoint/2010/main" val="2932562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처리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757" y="2128656"/>
            <a:ext cx="7592485" cy="2600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1585" y="5658928"/>
            <a:ext cx="810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수집한 데이터에서 불필요한 특수문자와 영어를 제거</a:t>
            </a:r>
          </a:p>
        </p:txBody>
      </p:sp>
    </p:spTree>
    <p:extLst>
      <p:ext uri="{BB962C8B-B14F-4D97-AF65-F5344CB8AC3E}">
        <p14:creationId xmlns:p14="http://schemas.microsoft.com/office/powerpoint/2010/main" val="468847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시각화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13954" y="1690688"/>
            <a:ext cx="4764092" cy="38302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6777" y="5952227"/>
            <a:ext cx="897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평론 명사화 및 단어 빈도수 체크</a:t>
            </a:r>
          </a:p>
        </p:txBody>
      </p:sp>
    </p:spTree>
    <p:extLst>
      <p:ext uri="{BB962C8B-B14F-4D97-AF65-F5344CB8AC3E}">
        <p14:creationId xmlns:p14="http://schemas.microsoft.com/office/powerpoint/2010/main" val="3653179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국제시장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87576" y="1522956"/>
            <a:ext cx="10816848" cy="5159502"/>
            <a:chOff x="155575" y="1685002"/>
            <a:chExt cx="10816848" cy="515950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1225" t="831" r="1135" b="1551"/>
            <a:stretch/>
          </p:blipFill>
          <p:spPr>
            <a:xfrm>
              <a:off x="4132423" y="1685002"/>
              <a:ext cx="6840000" cy="5153816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026" name="Picture 2" descr="국제시장(영화) - 나무위키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" y="1685002"/>
              <a:ext cx="3595472" cy="5159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4664424" y="1027906"/>
            <a:ext cx="466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아버지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희생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정치적논쟁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341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극한직업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91" t="1192" r="2317" b="2458"/>
          <a:stretch/>
        </p:blipFill>
        <p:spPr>
          <a:xfrm>
            <a:off x="4676009" y="1540217"/>
            <a:ext cx="6840000" cy="51249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50" name="Picture 2" descr="극한직업(영화) - 나무위키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8" y="1546466"/>
            <a:ext cx="3592096" cy="511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64424" y="1027906"/>
            <a:ext cx="466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감독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각본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코미디</a:t>
            </a:r>
          </a:p>
        </p:txBody>
      </p:sp>
    </p:spTree>
    <p:extLst>
      <p:ext uri="{BB962C8B-B14F-4D97-AF65-F5344CB8AC3E}">
        <p14:creationId xmlns:p14="http://schemas.microsoft.com/office/powerpoint/2010/main" val="2551221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신과 함께 </a:t>
            </a:r>
            <a:r>
              <a:rPr lang="en-US" altLang="ko-KR" dirty="0"/>
              <a:t>– </a:t>
            </a:r>
            <a:r>
              <a:rPr lang="ko-KR" altLang="en-US" dirty="0"/>
              <a:t>죄와 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677" t="990" r="1536" b="2418"/>
          <a:stretch/>
        </p:blipFill>
        <p:spPr>
          <a:xfrm>
            <a:off x="4705399" y="1486624"/>
            <a:ext cx="6880859" cy="51630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74" name="Picture 2" descr="신과함께-죄와 벌 - 위키백과, 우리 모두의 백과사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62" y="1482343"/>
            <a:ext cx="3628113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21660" y="1027906"/>
            <a:ext cx="466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판타지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세계관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상상력</a:t>
            </a:r>
          </a:p>
        </p:txBody>
      </p:sp>
    </p:spTree>
    <p:extLst>
      <p:ext uri="{BB962C8B-B14F-4D97-AF65-F5344CB8AC3E}">
        <p14:creationId xmlns:p14="http://schemas.microsoft.com/office/powerpoint/2010/main" val="2269516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명량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88" t="1190" r="1355" b="2457"/>
          <a:stretch/>
        </p:blipFill>
        <p:spPr>
          <a:xfrm>
            <a:off x="4617973" y="1505492"/>
            <a:ext cx="6840000" cy="51181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098" name="Picture 2" descr="공대생이 알려주는 역사영화“명량” 더 재밌게 보는 방법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0" y="1505492"/>
            <a:ext cx="3591667" cy="511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21660" y="1027906"/>
            <a:ext cx="466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스크린독과점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비판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역대급인기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544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어벤져스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엔드게임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86" t="1191" r="2576" b="2010"/>
          <a:stretch/>
        </p:blipFill>
        <p:spPr>
          <a:xfrm>
            <a:off x="4629546" y="1482344"/>
            <a:ext cx="6840000" cy="51329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122" name="Picture 2" descr="어벤져스 : 엔드게임 (자막판) - Google Play 영화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08" y="1482344"/>
            <a:ext cx="3569013" cy="513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21660" y="1027906"/>
            <a:ext cx="4664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어벤져스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캐릭터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#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시리즈</a:t>
            </a:r>
          </a:p>
        </p:txBody>
      </p:sp>
    </p:spTree>
    <p:extLst>
      <p:ext uri="{BB962C8B-B14F-4D97-AF65-F5344CB8AC3E}">
        <p14:creationId xmlns:p14="http://schemas.microsoft.com/office/powerpoint/2010/main" val="2983103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데이터 수집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0370B-AB8D-4751-9845-DB46313A4A40}"/>
              </a:ext>
            </a:extLst>
          </p:cNvPr>
          <p:cNvSpPr txBox="1"/>
          <p:nvPr/>
        </p:nvSpPr>
        <p:spPr>
          <a:xfrm>
            <a:off x="1069078" y="4797278"/>
            <a:ext cx="100538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TOP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5 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영화 자료를 영화인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다음영화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네이버에서 수집</a:t>
            </a:r>
            <a:b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</a:b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csv 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파일로 저장 </a:t>
            </a:r>
            <a:b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</a:br>
            <a:r>
              <a:rPr lang="ko-KR" altLang="en-US" sz="2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영화인</a:t>
            </a:r>
            <a:r>
              <a:rPr lang="en-US" altLang="ko-KR" sz="2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: </a:t>
            </a:r>
            <a:r>
              <a:rPr lang="ko-KR" altLang="en-US" sz="2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영화 장르 데이터  </a:t>
            </a:r>
            <a:br>
              <a:rPr lang="en-US" altLang="ko-KR" sz="2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</a:br>
            <a:r>
              <a:rPr lang="ko-KR" altLang="en-US" sz="2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다음영화 </a:t>
            </a:r>
            <a:r>
              <a:rPr lang="en-US" altLang="ko-KR" sz="2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: </a:t>
            </a:r>
            <a:r>
              <a:rPr lang="ko-KR" altLang="en-US" sz="2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리뷰 데이터 수집 </a:t>
            </a:r>
            <a:br>
              <a:rPr lang="en-US" altLang="ko-KR" sz="2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</a:br>
            <a:r>
              <a:rPr lang="ko-KR" altLang="en-US" sz="2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네이버 영화</a:t>
            </a:r>
            <a:r>
              <a:rPr lang="en-US" altLang="ko-KR" sz="2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: </a:t>
            </a:r>
            <a:r>
              <a:rPr lang="ko-KR" altLang="en-US" sz="2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제작노트    </a:t>
            </a:r>
            <a:endParaRPr lang="en-US" altLang="ko-KR" sz="25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97E815-E391-4412-8F00-4DF54F15E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97" y="1419927"/>
            <a:ext cx="5403052" cy="31795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7E892D-E4DF-4055-AF2F-EBB3BFDEE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703" y="1485578"/>
            <a:ext cx="5833543" cy="289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42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평론가들의 호</a:t>
            </a:r>
            <a:r>
              <a:rPr lang="en-US" altLang="ko-KR" dirty="0"/>
              <a:t>·</a:t>
            </a:r>
            <a:r>
              <a:rPr lang="ko-KR" altLang="en-US" dirty="0"/>
              <a:t>불호</a:t>
            </a:r>
          </a:p>
        </p:txBody>
      </p:sp>
      <p:pic>
        <p:nvPicPr>
          <p:cNvPr id="1032" name="Picture 8" descr="슬픈표정 사진, 이미지, 일러스트, 캘리그라피 - 크라우드픽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2" t="3955" r="37804" b="75780"/>
          <a:stretch/>
        </p:blipFill>
        <p:spPr bwMode="auto">
          <a:xfrm>
            <a:off x="544010" y="1817617"/>
            <a:ext cx="821803" cy="89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슬픈표정 사진, 이미지, 일러스트, 캘리그라피 - 크라우드픽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6" t="27904" r="38048" b="51041"/>
          <a:stretch/>
        </p:blipFill>
        <p:spPr bwMode="auto">
          <a:xfrm>
            <a:off x="6423948" y="1800254"/>
            <a:ext cx="833377" cy="92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6608" y="2858947"/>
            <a:ext cx="49655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감독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탄탄한 스토리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캐릭터 구축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생생한 </a:t>
            </a:r>
            <a:r>
              <a:rPr lang="en-US" altLang="ko-KR" dirty="0"/>
              <a:t>CG</a:t>
            </a:r>
            <a:r>
              <a:rPr lang="ko-KR" altLang="en-US" dirty="0"/>
              <a:t>와 시대 구현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78592" y="2858947"/>
            <a:ext cx="4675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</a:t>
            </a:r>
            <a:r>
              <a:rPr lang="ko-KR" altLang="en-US" dirty="0"/>
              <a:t>영화 속 숨은 정치적 의견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스크린 독과점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1395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 err="1"/>
              <a:t>엔드게임의</a:t>
            </a:r>
            <a:r>
              <a:rPr lang="ko-KR" altLang="en-US" sz="3600" dirty="0"/>
              <a:t> 성공요인으로 보는 국내영화의 발전 방향</a:t>
            </a:r>
            <a:br>
              <a:rPr lang="en-US" altLang="ko-KR" sz="3600" dirty="0"/>
            </a:br>
            <a:r>
              <a:rPr lang="ko-KR" altLang="en-US" sz="2000" dirty="0"/>
              <a:t>평론가들은 어떤 요소를 긍정적으로 평가할까</a:t>
            </a:r>
            <a:r>
              <a:rPr lang="en-US" altLang="ko-KR" sz="2000" dirty="0"/>
              <a:t>?</a:t>
            </a:r>
            <a:endParaRPr lang="ko-KR" altLang="en-US" sz="3600" dirty="0"/>
          </a:p>
        </p:txBody>
      </p:sp>
      <p:sp>
        <p:nvSpPr>
          <p:cNvPr id="4" name="눈물 방울 3"/>
          <p:cNvSpPr/>
          <p:nvPr/>
        </p:nvSpPr>
        <p:spPr>
          <a:xfrm>
            <a:off x="636906" y="3890294"/>
            <a:ext cx="949794" cy="971640"/>
          </a:xfrm>
          <a:prstGeom prst="teardrop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신과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함께</a:t>
            </a:r>
          </a:p>
        </p:txBody>
      </p:sp>
      <p:sp>
        <p:nvSpPr>
          <p:cNvPr id="5" name="눈물 방울 4"/>
          <p:cNvSpPr/>
          <p:nvPr/>
        </p:nvSpPr>
        <p:spPr>
          <a:xfrm rot="5400000" flipV="1">
            <a:off x="1610091" y="2929354"/>
            <a:ext cx="937548" cy="984331"/>
          </a:xfrm>
          <a:prstGeom prst="teardrop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명량</a:t>
            </a:r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6" name="눈물 방울 5"/>
          <p:cNvSpPr/>
          <p:nvPr/>
        </p:nvSpPr>
        <p:spPr>
          <a:xfrm rot="5400000">
            <a:off x="625760" y="2929355"/>
            <a:ext cx="937548" cy="984331"/>
          </a:xfrm>
          <a:prstGeom prst="teardrop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국제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시장</a:t>
            </a:r>
          </a:p>
        </p:txBody>
      </p:sp>
      <p:sp>
        <p:nvSpPr>
          <p:cNvPr id="7" name="눈물 방울 6"/>
          <p:cNvSpPr/>
          <p:nvPr/>
        </p:nvSpPr>
        <p:spPr>
          <a:xfrm rot="16200000">
            <a:off x="1611355" y="3866752"/>
            <a:ext cx="937548" cy="984331"/>
          </a:xfrm>
          <a:prstGeom prst="teardrop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극한</a:t>
            </a:r>
            <a:endParaRPr lang="en-US" altLang="ko-KR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직업</a:t>
            </a:r>
          </a:p>
        </p:txBody>
      </p:sp>
      <p:sp>
        <p:nvSpPr>
          <p:cNvPr id="9" name="타원 8"/>
          <p:cNvSpPr/>
          <p:nvPr/>
        </p:nvSpPr>
        <p:spPr>
          <a:xfrm>
            <a:off x="3593066" y="3050496"/>
            <a:ext cx="1968662" cy="181143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엔드게임</a:t>
            </a:r>
            <a:endParaRPr lang="ko-KR" altLang="en-US" dirty="0">
              <a:solidFill>
                <a:schemeClr val="tx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36060" y="2940552"/>
            <a:ext cx="31714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시리즈의 힘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캐릭터성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대중이 되어버린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팬덤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할리우드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블록버스터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5410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5B5C5-8180-427A-85B7-CC2646B023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Chapter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3.</a:t>
            </a:r>
            <a:endParaRPr lang="ko-KR" altLang="en-US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6147BC-F26E-4C9D-B9C1-21DC78F19B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영화 속 출연한 배우들에 대해 알아보자</a:t>
            </a:r>
          </a:p>
        </p:txBody>
      </p:sp>
    </p:spTree>
    <p:extLst>
      <p:ext uri="{BB962C8B-B14F-4D97-AF65-F5344CB8AC3E}">
        <p14:creationId xmlns:p14="http://schemas.microsoft.com/office/powerpoint/2010/main" val="264300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API </a:t>
            </a:r>
            <a:r>
              <a:rPr lang="ko-KR" altLang="en-US" sz="2000" dirty="0"/>
              <a:t>활용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0370B-AB8D-4751-9845-DB46313A4A40}"/>
              </a:ext>
            </a:extLst>
          </p:cNvPr>
          <p:cNvSpPr txBox="1"/>
          <p:nvPr/>
        </p:nvSpPr>
        <p:spPr>
          <a:xfrm>
            <a:off x="2553527" y="5056701"/>
            <a:ext cx="69223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KOFIC API 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사이트 접속 및 로그인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키 발급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B32289-70AF-4D04-B802-64E15E8BC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483" y="1510054"/>
            <a:ext cx="5413513" cy="27421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A9BECF6-A7F3-4D8B-9439-6EEF0A3D05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4720" y="1510594"/>
            <a:ext cx="5900529" cy="27421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0469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크롤링</a:t>
            </a:r>
            <a:r>
              <a:rPr lang="ko-KR" altLang="en-US" sz="2000" dirty="0"/>
              <a:t> 코드 작성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0370B-AB8D-4751-9845-DB46313A4A40}"/>
              </a:ext>
            </a:extLst>
          </p:cNvPr>
          <p:cNvSpPr txBox="1"/>
          <p:nvPr/>
        </p:nvSpPr>
        <p:spPr>
          <a:xfrm>
            <a:off x="1069078" y="4797278"/>
            <a:ext cx="1005384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TOP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5 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영화 각각을 영화인 내에 입력한 결과를 </a:t>
            </a:r>
            <a:endParaRPr lang="en-US" altLang="ko-KR" sz="25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algn="ctr"/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json 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파일 형식으로 불러와 전체 크기만큼 </a:t>
            </a:r>
            <a:r>
              <a:rPr lang="en-US" altLang="ko-KR" sz="25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people_list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에 반복 저장 후 </a:t>
            </a:r>
            <a:endParaRPr lang="en-US" altLang="ko-KR" sz="25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algn="ctr"/>
            <a:r>
              <a:rPr lang="en-US" altLang="ko-KR" sz="25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DataFrame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형식으로 변환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en-US" altLang="ko-KR" sz="25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Concat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활용 병합</a:t>
            </a:r>
            <a:endParaRPr lang="en-US" altLang="ko-KR" sz="25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1AD93F-502E-44FD-8210-5641CB2F9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681" y="1529547"/>
            <a:ext cx="5330685" cy="2742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3FB323-FA61-47E7-AF89-9AB568E3D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6791" y="1529547"/>
            <a:ext cx="5900528" cy="2742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40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영화배우 항목 별도 추출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0370B-AB8D-4751-9845-DB46313A4A40}"/>
              </a:ext>
            </a:extLst>
          </p:cNvPr>
          <p:cNvSpPr txBox="1"/>
          <p:nvPr/>
        </p:nvSpPr>
        <p:spPr>
          <a:xfrm>
            <a:off x="812935" y="5314500"/>
            <a:ext cx="102791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전체 데이터 확인 후 담당 역할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(3) 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중 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‘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배우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’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인 행만 가져오는 작업 진행</a:t>
            </a:r>
            <a:endParaRPr lang="en-US" altLang="ko-KR" sz="25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5292C95-7C2D-4CAA-AD79-00A47B67D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150" y="1284512"/>
            <a:ext cx="5768006" cy="3471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73DE57-A2AA-4489-8EA5-54F34B6FD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57" y="1284512"/>
            <a:ext cx="5516217" cy="3471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3772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배우 개별 필모그래피 행 작성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0370B-AB8D-4751-9845-DB46313A4A40}"/>
              </a:ext>
            </a:extLst>
          </p:cNvPr>
          <p:cNvSpPr txBox="1"/>
          <p:nvPr/>
        </p:nvSpPr>
        <p:spPr>
          <a:xfrm>
            <a:off x="812935" y="5314500"/>
            <a:ext cx="102791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작품에 참여한 배우들의 필모그래피를 연산한 열 </a:t>
            </a:r>
            <a:r>
              <a:rPr lang="en-US" altLang="ko-KR" sz="25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filmocounts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별도 작성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</a:t>
            </a:r>
          </a:p>
          <a:p>
            <a:pPr algn="ctr"/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가장 많은 순서대로 정렬</a:t>
            </a:r>
            <a:endParaRPr lang="en-US" altLang="ko-KR" sz="25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8B7B10-DD38-481D-9B46-5E077205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02" y="1351929"/>
            <a:ext cx="5487642" cy="3448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482BE2-BD42-41E7-B15A-65A98FDF0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558" y="1325387"/>
            <a:ext cx="5716240" cy="3475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2891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필모그래피 수 상위 </a:t>
            </a:r>
            <a:r>
              <a:rPr lang="en-US" altLang="ko-KR" sz="2000" dirty="0"/>
              <a:t>top 5 </a:t>
            </a:r>
            <a:r>
              <a:rPr lang="ko-KR" altLang="en-US" sz="2000" dirty="0"/>
              <a:t>출력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0370B-AB8D-4751-9845-DB46313A4A40}"/>
              </a:ext>
            </a:extLst>
          </p:cNvPr>
          <p:cNvSpPr txBox="1"/>
          <p:nvPr/>
        </p:nvSpPr>
        <p:spPr>
          <a:xfrm>
            <a:off x="812935" y="5314500"/>
            <a:ext cx="102791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작품 활동 왕성한 상위 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5 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출연 배우 </a:t>
            </a:r>
            <a:r>
              <a:rPr lang="ko-KR" altLang="en-US" sz="25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바차트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시각화</a:t>
            </a:r>
            <a:endParaRPr lang="en-US" altLang="ko-KR" sz="25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algn="ctr"/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Seaborn 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활용</a:t>
            </a:r>
            <a:endParaRPr lang="en-US" altLang="ko-KR" sz="25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0234E3-F52F-4E69-AB9C-AA7BADA42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73" y="1444627"/>
            <a:ext cx="7885458" cy="349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494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영화별</a:t>
            </a:r>
            <a:r>
              <a:rPr lang="ko-KR" altLang="en-US" sz="2000" dirty="0"/>
              <a:t> 필모그래피 </a:t>
            </a:r>
            <a:r>
              <a:rPr lang="en-US" altLang="ko-KR" sz="2000" dirty="0"/>
              <a:t>top 5 </a:t>
            </a:r>
            <a:r>
              <a:rPr lang="ko-KR" altLang="en-US" sz="2000" dirty="0"/>
              <a:t>시각화 결과</a:t>
            </a:r>
            <a:endParaRPr lang="en-US" altLang="ko-KR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4560EE-725E-42A1-AEEC-02C148B77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" y="3797341"/>
            <a:ext cx="3509475" cy="259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7C1926-0867-48F8-A428-62333C944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439" y="3757268"/>
            <a:ext cx="4286249" cy="259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D26571-4F5C-40CB-BF42-8E351F8ED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440" y="3801221"/>
            <a:ext cx="3796348" cy="244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7CF7D16-2471-4852-8426-0AF1570A8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8"/>
          <a:stretch/>
        </p:blipFill>
        <p:spPr bwMode="auto">
          <a:xfrm>
            <a:off x="1889833" y="893130"/>
            <a:ext cx="4062730" cy="276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ECE15C1-915B-4745-ABAF-B2C0C0F15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9"/>
          <a:stretch/>
        </p:blipFill>
        <p:spPr bwMode="auto">
          <a:xfrm>
            <a:off x="6511072" y="893130"/>
            <a:ext cx="4004528" cy="266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89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영화별</a:t>
            </a:r>
            <a:r>
              <a:rPr lang="ko-KR" altLang="en-US" sz="2000" dirty="0"/>
              <a:t> 필모그래피 </a:t>
            </a:r>
            <a:r>
              <a:rPr lang="en-US" altLang="ko-KR" sz="2000" dirty="0"/>
              <a:t>top 5 </a:t>
            </a:r>
            <a:r>
              <a:rPr lang="ko-KR" altLang="en-US" sz="2000" dirty="0"/>
              <a:t>인사이트</a:t>
            </a:r>
            <a:endParaRPr lang="en-US" altLang="ko-KR" sz="2000" dirty="0"/>
          </a:p>
        </p:txBody>
      </p:sp>
      <p:pic>
        <p:nvPicPr>
          <p:cNvPr id="2050" name="Picture 2" descr="할리우드 말말말 | 조슈 브롤린 “남은 50%의 인류에게 이 영상을 바친다” : 네이버 포스트">
            <a:extLst>
              <a:ext uri="{FF2B5EF4-FFF2-40B4-BE49-F238E27FC236}">
                <a16:creationId xmlns:a16="http://schemas.microsoft.com/office/drawing/2014/main" id="{62191705-6247-41D2-BEFA-103A1832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396" y="1430339"/>
            <a:ext cx="3900641" cy="286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783519-12CB-4957-B69E-CF5B0DE049AC}"/>
              </a:ext>
            </a:extLst>
          </p:cNvPr>
          <p:cNvSpPr txBox="1"/>
          <p:nvPr/>
        </p:nvSpPr>
        <p:spPr>
          <a:xfrm>
            <a:off x="1219335" y="4517714"/>
            <a:ext cx="10279134" cy="1232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필모그래피 수가 가장 적은 배우 </a:t>
            </a:r>
            <a:r>
              <a:rPr lang="en-US" altLang="ko-KR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조슈 </a:t>
            </a:r>
            <a:r>
              <a:rPr lang="ko-KR" altLang="en-US" sz="17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브롤린</a:t>
            </a:r>
            <a:endParaRPr lang="en-US" altLang="ko-KR" sz="17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(</a:t>
            </a:r>
            <a:r>
              <a:rPr lang="ko-KR" altLang="en-US" sz="17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어벤져스</a:t>
            </a:r>
            <a:r>
              <a:rPr lang="en-US" altLang="ko-KR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</a:t>
            </a:r>
            <a:r>
              <a:rPr lang="ko-KR" altLang="en-US" sz="17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엔드게임</a:t>
            </a:r>
            <a:r>
              <a:rPr lang="ko-KR" altLang="en-US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ko-KR" altLang="en-US" sz="17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타노스</a:t>
            </a:r>
            <a:r>
              <a:rPr lang="en-US" altLang="ko-KR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)</a:t>
            </a:r>
          </a:p>
        </p:txBody>
      </p:sp>
      <p:pic>
        <p:nvPicPr>
          <p:cNvPr id="2052" name="Picture 4" descr="영화 &amp;#39;신과 함께&amp;#39; 1·2편 다 출연했지만 아무도 몰라주는 배우 - 인사이트">
            <a:extLst>
              <a:ext uri="{FF2B5EF4-FFF2-40B4-BE49-F238E27FC236}">
                <a16:creationId xmlns:a16="http://schemas.microsoft.com/office/drawing/2014/main" id="{54AB37FB-8A63-4D51-9BAD-AA98349CA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76" y="1430339"/>
            <a:ext cx="3991622" cy="286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181C7B-0068-434D-BA4B-684E4717D373}"/>
              </a:ext>
            </a:extLst>
          </p:cNvPr>
          <p:cNvSpPr txBox="1"/>
          <p:nvPr/>
        </p:nvSpPr>
        <p:spPr>
          <a:xfrm>
            <a:off x="-2971036" y="4517714"/>
            <a:ext cx="10279134" cy="1232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필모그래피 수가 가장 많은 배우 </a:t>
            </a:r>
            <a:r>
              <a:rPr lang="en-US" altLang="ko-KR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이경영</a:t>
            </a:r>
            <a:endParaRPr lang="en-US" altLang="ko-KR" sz="17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(</a:t>
            </a:r>
            <a:r>
              <a:rPr lang="ko-KR" altLang="en-US" sz="17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신과함께</a:t>
            </a:r>
            <a:r>
              <a:rPr lang="en-US" altLang="ko-KR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–</a:t>
            </a:r>
            <a:r>
              <a:rPr lang="ko-KR" altLang="en-US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죄와 벌 오관대왕</a:t>
            </a:r>
            <a:r>
              <a:rPr lang="en-US" altLang="ko-KR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704DFB-CE1A-4143-9E58-3068DD6F1656}"/>
              </a:ext>
            </a:extLst>
          </p:cNvPr>
          <p:cNvSpPr txBox="1"/>
          <p:nvPr/>
        </p:nvSpPr>
        <p:spPr>
          <a:xfrm>
            <a:off x="5181145" y="4497166"/>
            <a:ext cx="10279134" cy="840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top1</a:t>
            </a:r>
            <a:r>
              <a:rPr lang="ko-KR" altLang="en-US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top5 </a:t>
            </a:r>
            <a:r>
              <a:rPr lang="ko-KR" altLang="en-US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차이가 가장 많은 영화</a:t>
            </a:r>
            <a:r>
              <a:rPr lang="en-US" altLang="ko-KR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극한직업</a:t>
            </a:r>
            <a:endParaRPr lang="en-US" altLang="ko-KR" sz="17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2B94029-97DF-49E5-BBCE-FF96628EE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736" y="1430339"/>
            <a:ext cx="3862852" cy="286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2D4867-9AE6-4ECB-B452-E9214449E014}"/>
              </a:ext>
            </a:extLst>
          </p:cNvPr>
          <p:cNvSpPr txBox="1"/>
          <p:nvPr/>
        </p:nvSpPr>
        <p:spPr>
          <a:xfrm>
            <a:off x="1834098" y="6507067"/>
            <a:ext cx="10279134" cy="301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출처</a:t>
            </a:r>
            <a:r>
              <a:rPr lang="en-US" altLang="ko-KR" sz="1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: google </a:t>
            </a:r>
            <a:r>
              <a:rPr lang="ko-KR" altLang="en-US" sz="1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이미지</a:t>
            </a:r>
            <a:endParaRPr lang="en-US" altLang="ko-KR" sz="10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53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영화 장르 데이터 </a:t>
            </a:r>
            <a:r>
              <a:rPr lang="ko-KR" altLang="en-US" sz="2000" dirty="0" err="1"/>
              <a:t>전처리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0370B-AB8D-4751-9845-DB46313A4A40}"/>
              </a:ext>
            </a:extLst>
          </p:cNvPr>
          <p:cNvSpPr txBox="1"/>
          <p:nvPr/>
        </p:nvSpPr>
        <p:spPr>
          <a:xfrm>
            <a:off x="575190" y="5021107"/>
            <a:ext cx="109096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장르 데이터는 분석을 위해 필요한 데이터 열을 합친 종합 말뭉치 제작</a:t>
            </a:r>
            <a:endParaRPr lang="en-US" altLang="ko-KR" sz="25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marL="457200" indent="-457200" algn="ctr">
              <a:buAutoNum type="arabicPeriod"/>
            </a:pP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작품 별 리뷰데이터는 </a:t>
            </a:r>
            <a:r>
              <a:rPr lang="ko-KR" altLang="en-US" sz="25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크롤링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단계에서 개별 저장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327ABB-68B1-488E-B894-43F80409D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8723" b="2683"/>
          <a:stretch/>
        </p:blipFill>
        <p:spPr>
          <a:xfrm>
            <a:off x="142894" y="1285356"/>
            <a:ext cx="5953106" cy="30406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D8E927-C60B-4ED7-843F-AFB1F9B8C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643" y="1355326"/>
            <a:ext cx="5507857" cy="29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71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필모그래피 수 분포도</a:t>
            </a:r>
            <a:r>
              <a:rPr lang="en-US" altLang="ko-KR" sz="2000" dirty="0"/>
              <a:t> </a:t>
            </a:r>
            <a:r>
              <a:rPr lang="ko-KR" altLang="en-US" sz="2000" dirty="0"/>
              <a:t>출력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0370B-AB8D-4751-9845-DB46313A4A40}"/>
              </a:ext>
            </a:extLst>
          </p:cNvPr>
          <p:cNvSpPr txBox="1"/>
          <p:nvPr/>
        </p:nvSpPr>
        <p:spPr>
          <a:xfrm>
            <a:off x="956432" y="5299073"/>
            <a:ext cx="102791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출연 배우 전체의 개별 필모그래피 수 히스토그램 시각화</a:t>
            </a:r>
            <a:endParaRPr lang="en-US" altLang="ko-KR" sz="25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D36F52-1F55-4F28-B092-F1C3AC52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518" y="1558927"/>
            <a:ext cx="8040963" cy="3267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825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필모그래피 분포 시각화 결과</a:t>
            </a:r>
            <a:endParaRPr lang="en-US" altLang="ko-KR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4E2D6D-D396-489A-AA3C-3D754DAE0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90" y="844370"/>
            <a:ext cx="4004527" cy="27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3E1792F-280F-49EA-9172-CAF368F5C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992" y="844370"/>
            <a:ext cx="4004526" cy="27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19B5A44-B234-4E3F-87AB-101EA47C4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4" y="3609170"/>
            <a:ext cx="3713796" cy="272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FC13E68-7F60-4DAD-8A9E-64ECA37A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02" y="3668576"/>
            <a:ext cx="3713796" cy="260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155F903-9F6A-4196-8A13-814E4ECE9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20" y="3727984"/>
            <a:ext cx="3972560" cy="260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32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영화별</a:t>
            </a:r>
            <a:r>
              <a:rPr lang="ko-KR" altLang="en-US" sz="2000" dirty="0"/>
              <a:t> 필모그래피 분포</a:t>
            </a:r>
            <a:r>
              <a:rPr lang="en-US" altLang="ko-KR" sz="2000" dirty="0"/>
              <a:t> </a:t>
            </a:r>
            <a:r>
              <a:rPr lang="ko-KR" altLang="en-US" sz="2000" dirty="0"/>
              <a:t>인사이트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181C7B-0068-434D-BA4B-684E4717D373}"/>
              </a:ext>
            </a:extLst>
          </p:cNvPr>
          <p:cNvSpPr txBox="1"/>
          <p:nvPr/>
        </p:nvSpPr>
        <p:spPr>
          <a:xfrm>
            <a:off x="-2228952" y="4913139"/>
            <a:ext cx="10279134" cy="1232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출연 배우들 간</a:t>
            </a:r>
            <a:r>
              <a:rPr lang="en-US" altLang="ko-KR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ko-KR" altLang="en-US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필모그래피 격차가</a:t>
            </a:r>
            <a:endParaRPr lang="en-US" altLang="ko-KR" sz="17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제일 적은 영화</a:t>
            </a:r>
            <a:r>
              <a:rPr lang="en-US" altLang="ko-KR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국제시장</a:t>
            </a:r>
            <a:endParaRPr lang="en-US" altLang="ko-KR" sz="17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2D4867-9AE6-4ECB-B452-E9214449E014}"/>
              </a:ext>
            </a:extLst>
          </p:cNvPr>
          <p:cNvSpPr txBox="1"/>
          <p:nvPr/>
        </p:nvSpPr>
        <p:spPr>
          <a:xfrm>
            <a:off x="1912866" y="6556507"/>
            <a:ext cx="10279134" cy="301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출처</a:t>
            </a:r>
            <a:r>
              <a:rPr lang="en-US" altLang="ko-KR" sz="1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: google </a:t>
            </a:r>
            <a:r>
              <a:rPr lang="ko-KR" altLang="en-US" sz="1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이미지</a:t>
            </a:r>
            <a:endParaRPr lang="en-US" altLang="ko-KR" sz="10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5" name="그림 4" descr="사람, 서있는, 실외, 가장이(가) 표시된 사진&#10;&#10;자동 생성된 설명">
            <a:extLst>
              <a:ext uri="{FF2B5EF4-FFF2-40B4-BE49-F238E27FC236}">
                <a16:creationId xmlns:a16="http://schemas.microsoft.com/office/drawing/2014/main" id="{38BDD1ED-E06E-495D-8110-DD7F0F605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764" y="920147"/>
            <a:ext cx="4620439" cy="359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F15C1E-E32D-4C2F-8A44-5D3832826370}"/>
              </a:ext>
            </a:extLst>
          </p:cNvPr>
          <p:cNvSpPr txBox="1"/>
          <p:nvPr/>
        </p:nvSpPr>
        <p:spPr>
          <a:xfrm>
            <a:off x="3740416" y="4913139"/>
            <a:ext cx="10279134" cy="1232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출연 배우들 간</a:t>
            </a:r>
            <a:r>
              <a:rPr lang="en-US" altLang="ko-KR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ko-KR" altLang="en-US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필모그래피 격차가</a:t>
            </a:r>
            <a:endParaRPr lang="en-US" altLang="ko-KR" sz="17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제일 큰 영화</a:t>
            </a:r>
            <a:r>
              <a:rPr lang="en-US" altLang="ko-KR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17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신과함께</a:t>
            </a:r>
            <a:r>
              <a:rPr lang="en-US" altLang="ko-KR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</a:t>
            </a:r>
            <a:r>
              <a:rPr lang="ko-KR" altLang="en-US" sz="17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죄와 벌</a:t>
            </a:r>
            <a:endParaRPr lang="en-US" altLang="ko-KR" sz="17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06B51E0-85EE-432D-8025-ADCDA04FA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37" y="920147"/>
            <a:ext cx="4620440" cy="3597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9308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주연 배우 관련 </a:t>
            </a:r>
            <a:r>
              <a:rPr lang="ko-KR" altLang="en-US" sz="2000" dirty="0" err="1"/>
              <a:t>워드클라우드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0370B-AB8D-4751-9845-DB46313A4A40}"/>
              </a:ext>
            </a:extLst>
          </p:cNvPr>
          <p:cNvSpPr txBox="1"/>
          <p:nvPr/>
        </p:nvSpPr>
        <p:spPr>
          <a:xfrm>
            <a:off x="1075701" y="5127044"/>
            <a:ext cx="102791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필모그래피 수가 가장 많은 배우 중심 기사 </a:t>
            </a:r>
            <a:r>
              <a:rPr lang="ko-KR" altLang="en-US" sz="25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크롤링</a:t>
            </a:r>
            <a:endParaRPr lang="en-US" altLang="ko-KR" sz="25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8B89C3-EBCC-45F5-B3BC-93A42B501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86" y="1625995"/>
            <a:ext cx="10074965" cy="3117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6620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주연 배우 관련 </a:t>
            </a:r>
            <a:r>
              <a:rPr lang="ko-KR" altLang="en-US" sz="2000" dirty="0" err="1"/>
              <a:t>워드클라우드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0370B-AB8D-4751-9845-DB46313A4A40}"/>
              </a:ext>
            </a:extLst>
          </p:cNvPr>
          <p:cNvSpPr txBox="1"/>
          <p:nvPr/>
        </p:nvSpPr>
        <p:spPr>
          <a:xfrm>
            <a:off x="956433" y="5581360"/>
            <a:ext cx="102791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워드 클라우드 코드</a:t>
            </a:r>
            <a:endParaRPr lang="en-US" altLang="ko-KR" sz="25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algn="ctr"/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크롤링한 파일 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text 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변수 저장 후 알맞은 마스크 씌워 색 입히기</a:t>
            </a:r>
            <a:endParaRPr lang="en-US" altLang="ko-KR" sz="25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30062B-3BE6-47DE-8FA5-C6AE30A4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892" y="1179873"/>
            <a:ext cx="9008216" cy="4185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3375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주연 배우 관련 </a:t>
            </a:r>
            <a:r>
              <a:rPr lang="ko-KR" altLang="en-US" sz="2000" dirty="0" err="1"/>
              <a:t>워드클라우드</a:t>
            </a:r>
            <a:r>
              <a:rPr lang="ko-KR" altLang="en-US" sz="2000" dirty="0"/>
              <a:t>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0370B-AB8D-4751-9845-DB46313A4A40}"/>
              </a:ext>
            </a:extLst>
          </p:cNvPr>
          <p:cNvSpPr txBox="1"/>
          <p:nvPr/>
        </p:nvSpPr>
        <p:spPr>
          <a:xfrm>
            <a:off x="817286" y="5236486"/>
            <a:ext cx="102791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명량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(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조진웅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5636D5-3D40-41B5-A48D-383E911B5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45560"/>
            <a:ext cx="5981701" cy="387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, 장갑류, 신발이(가) 표시된 사진&#10;&#10;자동 생성된 설명">
            <a:extLst>
              <a:ext uri="{FF2B5EF4-FFF2-40B4-BE49-F238E27FC236}">
                <a16:creationId xmlns:a16="http://schemas.microsoft.com/office/drawing/2014/main" id="{E1BD2E23-3110-4522-BFA5-8F94D7DC427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5" y="1378459"/>
            <a:ext cx="5981702" cy="3538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4B5C22-C6CB-4153-899E-C333F53A8FB2}"/>
              </a:ext>
            </a:extLst>
          </p:cNvPr>
          <p:cNvSpPr txBox="1"/>
          <p:nvPr/>
        </p:nvSpPr>
        <p:spPr>
          <a:xfrm>
            <a:off x="1912866" y="6556507"/>
            <a:ext cx="10279134" cy="301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출처</a:t>
            </a:r>
            <a:r>
              <a:rPr lang="en-US" altLang="ko-KR" sz="1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: google </a:t>
            </a:r>
            <a:r>
              <a:rPr lang="ko-KR" altLang="en-US" sz="1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이미지</a:t>
            </a:r>
            <a:endParaRPr lang="en-US" altLang="ko-KR" sz="10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511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주연 배우 관련 </a:t>
            </a:r>
            <a:r>
              <a:rPr lang="ko-KR" altLang="en-US" sz="2000" dirty="0" err="1"/>
              <a:t>워드클라우드</a:t>
            </a:r>
            <a:r>
              <a:rPr lang="ko-KR" altLang="en-US" sz="2000" dirty="0"/>
              <a:t>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0370B-AB8D-4751-9845-DB46313A4A40}"/>
              </a:ext>
            </a:extLst>
          </p:cNvPr>
          <p:cNvSpPr txBox="1"/>
          <p:nvPr/>
        </p:nvSpPr>
        <p:spPr>
          <a:xfrm>
            <a:off x="743128" y="5893916"/>
            <a:ext cx="102791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극한직업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(</a:t>
            </a:r>
            <a:r>
              <a:rPr lang="ko-KR" altLang="en-US" sz="25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오정세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3881B38-9915-4497-8A29-083119ACB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992" y="698747"/>
            <a:ext cx="5308380" cy="485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0BED927-74A1-4131-B928-716E59CE9CC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84" y="851029"/>
            <a:ext cx="5210411" cy="45725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E66D36-1F33-47E3-82BC-9C0F190970C9}"/>
              </a:ext>
            </a:extLst>
          </p:cNvPr>
          <p:cNvSpPr txBox="1"/>
          <p:nvPr/>
        </p:nvSpPr>
        <p:spPr>
          <a:xfrm>
            <a:off x="1912866" y="6556507"/>
            <a:ext cx="10279134" cy="301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출처</a:t>
            </a:r>
            <a:r>
              <a:rPr lang="en-US" altLang="ko-KR" sz="1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: google </a:t>
            </a:r>
            <a:r>
              <a:rPr lang="ko-KR" altLang="en-US" sz="1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이미지</a:t>
            </a:r>
            <a:endParaRPr lang="en-US" altLang="ko-KR" sz="10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58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주연 배우 관련 </a:t>
            </a:r>
            <a:r>
              <a:rPr lang="ko-KR" altLang="en-US" sz="2000" dirty="0" err="1"/>
              <a:t>워드클라우드</a:t>
            </a:r>
            <a:r>
              <a:rPr lang="ko-KR" altLang="en-US" sz="2000" dirty="0"/>
              <a:t>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0370B-AB8D-4751-9845-DB46313A4A40}"/>
              </a:ext>
            </a:extLst>
          </p:cNvPr>
          <p:cNvSpPr txBox="1"/>
          <p:nvPr/>
        </p:nvSpPr>
        <p:spPr>
          <a:xfrm>
            <a:off x="1115460" y="6025228"/>
            <a:ext cx="102791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신과 함께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죄와 벌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(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이경영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1936517-AE6A-4498-9FF0-1518F9453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785" y="832772"/>
            <a:ext cx="5473908" cy="487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017B1-C8C0-4936-998D-C6447C89E72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0" y="1044295"/>
            <a:ext cx="5267806" cy="45514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330D5A-3AC3-4049-AD92-771445F34A96}"/>
              </a:ext>
            </a:extLst>
          </p:cNvPr>
          <p:cNvSpPr txBox="1"/>
          <p:nvPr/>
        </p:nvSpPr>
        <p:spPr>
          <a:xfrm>
            <a:off x="1912866" y="6556507"/>
            <a:ext cx="10279134" cy="301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출처</a:t>
            </a:r>
            <a:r>
              <a:rPr lang="en-US" altLang="ko-KR" sz="1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: google </a:t>
            </a:r>
            <a:r>
              <a:rPr lang="ko-KR" altLang="en-US" sz="1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이미지</a:t>
            </a:r>
            <a:endParaRPr lang="en-US" altLang="ko-KR" sz="10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5081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주연 배우 관련 </a:t>
            </a:r>
            <a:r>
              <a:rPr lang="ko-KR" altLang="en-US" sz="2000" dirty="0" err="1"/>
              <a:t>워드클라우드</a:t>
            </a:r>
            <a:r>
              <a:rPr lang="ko-KR" altLang="en-US" sz="2000" dirty="0"/>
              <a:t>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0370B-AB8D-4751-9845-DB46313A4A40}"/>
              </a:ext>
            </a:extLst>
          </p:cNvPr>
          <p:cNvSpPr txBox="1"/>
          <p:nvPr/>
        </p:nvSpPr>
        <p:spPr>
          <a:xfrm>
            <a:off x="1035947" y="5968996"/>
            <a:ext cx="102791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국제시장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(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오달수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D9250A4-AB44-43F5-9773-34371F223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627" y="1003986"/>
            <a:ext cx="3997188" cy="458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사람, 실외이(가) 표시된 사진&#10;&#10;자동 생성된 설명">
            <a:extLst>
              <a:ext uri="{FF2B5EF4-FFF2-40B4-BE49-F238E27FC236}">
                <a16:creationId xmlns:a16="http://schemas.microsoft.com/office/drawing/2014/main" id="{F11C1041-51CF-4B40-A758-378176A59F2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81" y="1257849"/>
            <a:ext cx="3997188" cy="4326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5C3B74-A4A5-4DA7-82C9-D75B7C09D3B7}"/>
              </a:ext>
            </a:extLst>
          </p:cNvPr>
          <p:cNvSpPr txBox="1"/>
          <p:nvPr/>
        </p:nvSpPr>
        <p:spPr>
          <a:xfrm>
            <a:off x="1912866" y="6556507"/>
            <a:ext cx="10279134" cy="301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출처</a:t>
            </a:r>
            <a:r>
              <a:rPr lang="en-US" altLang="ko-KR" sz="1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: google </a:t>
            </a:r>
            <a:r>
              <a:rPr lang="ko-KR" altLang="en-US" sz="1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이미지</a:t>
            </a:r>
            <a:endParaRPr lang="en-US" altLang="ko-KR" sz="10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191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주연 배우 관련 </a:t>
            </a:r>
            <a:r>
              <a:rPr lang="ko-KR" altLang="en-US" sz="2000" dirty="0" err="1"/>
              <a:t>워드클라우드</a:t>
            </a:r>
            <a:r>
              <a:rPr lang="ko-KR" altLang="en-US" sz="2000" dirty="0"/>
              <a:t>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0370B-AB8D-4751-9845-DB46313A4A40}"/>
              </a:ext>
            </a:extLst>
          </p:cNvPr>
          <p:cNvSpPr txBox="1"/>
          <p:nvPr/>
        </p:nvSpPr>
        <p:spPr>
          <a:xfrm>
            <a:off x="956433" y="6033392"/>
            <a:ext cx="102791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어벤져스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</a:t>
            </a:r>
            <a:r>
              <a:rPr lang="ko-KR" altLang="en-US" sz="25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엔드게임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(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로버트 다우니 주니어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6D5E06E-7A2A-4250-A055-394552725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364" y="824608"/>
            <a:ext cx="3381236" cy="520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9B8215-7652-4E9C-82A5-65B5181923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24400"/>
            <a:ext cx="3381236" cy="520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EB80CB-392A-4DD2-89BF-4E5A563E9E61}"/>
              </a:ext>
            </a:extLst>
          </p:cNvPr>
          <p:cNvSpPr txBox="1"/>
          <p:nvPr/>
        </p:nvSpPr>
        <p:spPr>
          <a:xfrm>
            <a:off x="1912866" y="6556507"/>
            <a:ext cx="10279134" cy="301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출처</a:t>
            </a:r>
            <a:r>
              <a:rPr lang="en-US" altLang="ko-KR" sz="1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: google </a:t>
            </a:r>
            <a:r>
              <a:rPr lang="ko-KR" altLang="en-US" sz="1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이미지</a:t>
            </a:r>
            <a:endParaRPr lang="en-US" altLang="ko-KR" sz="10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315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0370B-AB8D-4751-9845-DB46313A4A40}"/>
              </a:ext>
            </a:extLst>
          </p:cNvPr>
          <p:cNvSpPr txBox="1"/>
          <p:nvPr/>
        </p:nvSpPr>
        <p:spPr>
          <a:xfrm>
            <a:off x="812935" y="5314500"/>
            <a:ext cx="102791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개행문자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및 </a:t>
            </a:r>
            <a:r>
              <a:rPr lang="ko-KR" altLang="en-US" sz="25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불용어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제거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적절한 형태소 분석기 선택 </a:t>
            </a:r>
            <a:endParaRPr lang="en-US" altLang="ko-KR" sz="25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CEC29D0-9ABD-41C3-BA8F-A3B21B306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192" b="6781"/>
          <a:stretch/>
        </p:blipFill>
        <p:spPr>
          <a:xfrm>
            <a:off x="5952502" y="970993"/>
            <a:ext cx="5461002" cy="36560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9AFABD-3AA2-461E-897C-C88D60CB7D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74"/>
          <a:stretch/>
        </p:blipFill>
        <p:spPr>
          <a:xfrm>
            <a:off x="402660" y="1191126"/>
            <a:ext cx="5509737" cy="343592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81D6E17B-C4E6-4E24-84F7-1D0CF49FBAD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/>
              <a:t>영화 장르 데이터 전처리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09538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주연 배우 관련 </a:t>
            </a:r>
            <a:r>
              <a:rPr lang="ko-KR" altLang="en-US" sz="2000" dirty="0" err="1"/>
              <a:t>워드클라우드</a:t>
            </a:r>
            <a:r>
              <a:rPr lang="ko-KR" altLang="en-US" sz="2000" dirty="0"/>
              <a:t> 인사이트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0370B-AB8D-4751-9845-DB46313A4A40}"/>
              </a:ext>
            </a:extLst>
          </p:cNvPr>
          <p:cNvSpPr txBox="1"/>
          <p:nvPr/>
        </p:nvSpPr>
        <p:spPr>
          <a:xfrm>
            <a:off x="956433" y="1506317"/>
            <a:ext cx="10279134" cy="4083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  <a:buAutoNum type="arabicParenR"/>
            </a:pP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크게 보이는 글자들은 배우보다 영화에 관련된 단어가 많다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5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2) 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국제시장의 경우 오히려 감독에 관한 언급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(</a:t>
            </a:r>
            <a:r>
              <a:rPr lang="ko-KR" altLang="en-US" sz="25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윤제균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)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 보이기도 한다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5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3) 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필모그래피가 많은 기준으로 분석을 진행하니 </a:t>
            </a:r>
            <a:r>
              <a:rPr lang="ko-KR" altLang="en-US" sz="25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크롤링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과정에서 인지도는 확실히 존재했지만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(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기사 자체의 평균적인 수 확보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) 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주역이 아닌 조연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단역 역할로 나온 경우도 있어 배우별로 출력된 텍스트 수에 명백한 차이가 존재한다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endParaRPr lang="en-US" altLang="ko-KR" sz="25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3054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5B5C5-8180-427A-85B7-CC2646B023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Chapter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4.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6147BC-F26E-4C9D-B9C1-21DC78F19B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같은 감독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다른 작품 분석하기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Feat. </a:t>
            </a:r>
            <a:r>
              <a:rPr lang="ko-KR" altLang="en-US" dirty="0">
                <a:latin typeface="+mn-ea"/>
                <a:ea typeface="+mn-ea"/>
              </a:rPr>
              <a:t>한국인들이 선호하는 영화장르</a:t>
            </a:r>
          </a:p>
        </p:txBody>
      </p:sp>
    </p:spTree>
    <p:extLst>
      <p:ext uri="{BB962C8B-B14F-4D97-AF65-F5344CB8AC3E}">
        <p14:creationId xmlns:p14="http://schemas.microsoft.com/office/powerpoint/2010/main" val="50120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49A88-9EEC-4077-927C-4FD5B2A2B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4588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/>
              <a:t>[2010</a:t>
            </a:r>
            <a:r>
              <a:rPr lang="ko-KR" altLang="en-US" sz="3200" b="1" dirty="0"/>
              <a:t>년대</a:t>
            </a:r>
            <a:r>
              <a:rPr lang="en-US" altLang="ko-KR" sz="3200" b="1" dirty="0"/>
              <a:t>~20</a:t>
            </a:r>
            <a:r>
              <a:rPr lang="ko-KR" altLang="en-US" sz="3200" b="1" dirty="0"/>
              <a:t>년대 영화 </a:t>
            </a:r>
            <a:r>
              <a:rPr lang="en-US" altLang="ko-KR" sz="3200" b="1" dirty="0"/>
              <a:t>top 600</a:t>
            </a:r>
            <a:r>
              <a:rPr lang="ko-KR" altLang="en-US" sz="3200" b="1" dirty="0"/>
              <a:t>개 분석</a:t>
            </a:r>
            <a:r>
              <a:rPr lang="en-US" altLang="ko-KR" sz="3200" b="1" dirty="0"/>
              <a:t>]</a:t>
            </a:r>
            <a:br>
              <a:rPr lang="en-US" altLang="ko-KR" sz="3200" b="1" dirty="0"/>
            </a:br>
            <a:br>
              <a:rPr lang="ko-KR" altLang="en-US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</a:b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feat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 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한국 사람들이 선호하는 영화 장르는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?</a:t>
            </a:r>
            <a:br>
              <a:rPr lang="en-US" altLang="ko-KR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</a:br>
            <a:br>
              <a:rPr lang="en-US" altLang="ko-KR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</a:br>
            <a:r>
              <a:rPr lang="en-US" altLang="ko-KR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       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한국 영화 흥행을 위해 감독들은 어떤 장르를 많이 만들어야 하나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?</a:t>
            </a:r>
            <a:br>
              <a:rPr lang="ko-KR" alt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ko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26431-DDD8-4823-A467-8BD65105C6E3}"/>
              </a:ext>
            </a:extLst>
          </p:cNvPr>
          <p:cNvSpPr txBox="1"/>
          <p:nvPr/>
        </p:nvSpPr>
        <p:spPr>
          <a:xfrm>
            <a:off x="356938" y="2007202"/>
            <a:ext cx="4549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① </a:t>
            </a:r>
            <a:r>
              <a:rPr lang="ko-KR" altLang="en-US" sz="2000" b="1" dirty="0"/>
              <a:t>어느 장르를 사람들이 많이 보는가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EE2906-0E95-4B3F-9028-C31F7A500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83" y="2419028"/>
            <a:ext cx="5598801" cy="4409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57595C-CF59-43B9-AB03-3BD482E5FB76}"/>
              </a:ext>
            </a:extLst>
          </p:cNvPr>
          <p:cNvSpPr txBox="1"/>
          <p:nvPr/>
        </p:nvSpPr>
        <p:spPr>
          <a:xfrm>
            <a:off x="6188244" y="1999181"/>
            <a:ext cx="5665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② </a:t>
            </a:r>
            <a:r>
              <a:rPr lang="ko-KR" altLang="en-US" sz="2000" b="1" dirty="0"/>
              <a:t>어느 장르의 영화가 가장 많이 만들어졌는가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3792E6-7B85-4AF8-B70C-17E76850E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84" y="2524995"/>
            <a:ext cx="5463193" cy="419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37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1022CA-E593-439B-AA39-0FF928A2E735}"/>
              </a:ext>
            </a:extLst>
          </p:cNvPr>
          <p:cNvSpPr txBox="1"/>
          <p:nvPr/>
        </p:nvSpPr>
        <p:spPr>
          <a:xfrm>
            <a:off x="1399674" y="868213"/>
            <a:ext cx="3320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③ </a:t>
            </a:r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1000</a:t>
            </a:r>
            <a:r>
              <a:rPr lang="ko-KR" altLang="en-US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만 관객 이상 영화 장르</a:t>
            </a:r>
            <a:endParaRPr lang="ko-KR" altLang="en-US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FD61EA-6209-40EC-87E0-6477A5C3D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35" y="1622982"/>
            <a:ext cx="5908674" cy="448906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EFD6FF-5015-4FBD-B36B-C950048B8E42}"/>
              </a:ext>
            </a:extLst>
          </p:cNvPr>
          <p:cNvCxnSpPr/>
          <p:nvPr/>
        </p:nvCxnSpPr>
        <p:spPr>
          <a:xfrm>
            <a:off x="5855370" y="517357"/>
            <a:ext cx="0" cy="58232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9168FC-2CAA-4DAA-ACB4-79EF69EC622F}"/>
              </a:ext>
            </a:extLst>
          </p:cNvPr>
          <p:cNvSpPr txBox="1"/>
          <p:nvPr/>
        </p:nvSpPr>
        <p:spPr>
          <a:xfrm>
            <a:off x="8177466" y="868213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</a:t>
            </a:r>
            <a:r>
              <a:rPr lang="ko-KR" altLang="en-US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결론 및 제언 </a:t>
            </a:r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018E69-E40F-4FE2-9BC4-A5366F5A2305}"/>
              </a:ext>
            </a:extLst>
          </p:cNvPr>
          <p:cNvSpPr txBox="1"/>
          <p:nvPr/>
        </p:nvSpPr>
        <p:spPr>
          <a:xfrm>
            <a:off x="6991243" y="1622982"/>
            <a:ext cx="4164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 err="1"/>
              <a:t>느와르와</a:t>
            </a:r>
            <a:r>
              <a:rPr lang="ko-KR" altLang="en-US" sz="2000" dirty="0"/>
              <a:t> 액션 위주의 장르 선호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1DD25E-4486-46ED-8F1F-53C817D65483}"/>
              </a:ext>
            </a:extLst>
          </p:cNvPr>
          <p:cNvSpPr txBox="1"/>
          <p:nvPr/>
        </p:nvSpPr>
        <p:spPr>
          <a:xfrm>
            <a:off x="6535990" y="2072953"/>
            <a:ext cx="517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→ 그 안에 코미디와 드라마의 요소가 포함된 것 좋아함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D6936-4F0D-4731-A429-29B3B570C853}"/>
              </a:ext>
            </a:extLst>
          </p:cNvPr>
          <p:cNvSpPr txBox="1"/>
          <p:nvPr/>
        </p:nvSpPr>
        <p:spPr>
          <a:xfrm>
            <a:off x="6991242" y="3040921"/>
            <a:ext cx="4434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감독들이 많이 만든 장르 </a:t>
            </a:r>
            <a:r>
              <a:rPr lang="en-US" altLang="ko-KR" sz="2000" dirty="0"/>
              <a:t>= </a:t>
            </a:r>
            <a:r>
              <a:rPr lang="ko-KR" altLang="en-US" sz="2000" dirty="0"/>
              <a:t>드라마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B9ABE3-44F6-4BC6-A0C6-6620D576FCEE}"/>
              </a:ext>
            </a:extLst>
          </p:cNvPr>
          <p:cNvSpPr txBox="1"/>
          <p:nvPr/>
        </p:nvSpPr>
        <p:spPr>
          <a:xfrm>
            <a:off x="6070772" y="3958989"/>
            <a:ext cx="6203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3. 1000</a:t>
            </a:r>
            <a:r>
              <a:rPr lang="ko-KR" altLang="en-US" sz="2000" dirty="0"/>
              <a:t>만 관객이 돌파한 영화의 장르 </a:t>
            </a:r>
            <a:r>
              <a:rPr lang="en-US" altLang="ko-KR" sz="2000" dirty="0"/>
              <a:t>= </a:t>
            </a:r>
            <a:r>
              <a:rPr lang="ko-KR" altLang="en-US" sz="2000" dirty="0"/>
              <a:t>드라마 우세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E71145-47AC-4D2A-AF2F-CDED069754E3}"/>
              </a:ext>
            </a:extLst>
          </p:cNvPr>
          <p:cNvSpPr txBox="1"/>
          <p:nvPr/>
        </p:nvSpPr>
        <p:spPr>
          <a:xfrm>
            <a:off x="5826661" y="4981740"/>
            <a:ext cx="64940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∴</a:t>
            </a:r>
            <a:r>
              <a:rPr lang="en-US" altLang="ko-KR" sz="2000" dirty="0"/>
              <a:t> </a:t>
            </a:r>
            <a:r>
              <a:rPr lang="ko-KR" altLang="en-US" sz="2000" dirty="0"/>
              <a:t>한국 영화 산업 흥행하기 위해서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	</a:t>
            </a:r>
            <a:r>
              <a:rPr lang="ko-KR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①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드라마 장르 특징 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 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코미디와 액션 요소 첨가</a:t>
            </a:r>
            <a:endParaRPr lang="en-US" altLang="ko-KR" sz="2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	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② </a:t>
            </a:r>
            <a:r>
              <a:rPr lang="ko-KR" altLang="en-US" sz="20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느와르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액션 장르 </a:t>
            </a:r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 </a:t>
            </a:r>
            <a:r>
              <a: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드라마 장르의 감동 요소 첨가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770296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662DA71-2249-4806-B1A8-BED8042D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4588"/>
            <a:ext cx="10515600" cy="1690688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[</a:t>
            </a:r>
            <a:r>
              <a:rPr lang="ko-KR" altLang="en-US" sz="3200" b="1" dirty="0"/>
              <a:t>같은 감독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다른 작품 분석</a:t>
            </a:r>
            <a:r>
              <a:rPr lang="en-US" altLang="ko-KR" sz="3200" b="1" dirty="0"/>
              <a:t>]</a:t>
            </a:r>
            <a:br>
              <a:rPr lang="en-US" altLang="ko-KR" sz="3200" b="1" dirty="0"/>
            </a:br>
            <a:br>
              <a:rPr lang="ko-KR" altLang="en-US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</a:b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feat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 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한국 사람들이 좋아하는 영화를 만드는 감독들은 주로 어떤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ea typeface="+mn-ea"/>
              </a:rPr>
              <a:t>요소를 넣어 영화를 만드는가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?</a:t>
            </a:r>
            <a:br>
              <a:rPr lang="ko-KR" alt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ko-KR" altLang="en-US" sz="32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60A20B-1A88-44C3-B3C4-7C5C44A71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04034"/>
            <a:ext cx="5458998" cy="53269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FE9225-0AA0-4E08-AAFC-72C421C5D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300" y="1371600"/>
            <a:ext cx="6515099" cy="5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49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662DA71-2249-4806-B1A8-BED8042D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4588"/>
            <a:ext cx="10515600" cy="1690688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[</a:t>
            </a:r>
            <a:r>
              <a:rPr lang="ko-KR" altLang="en-US" sz="3200" b="1" dirty="0"/>
              <a:t>같은 감독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다른 작품 분석</a:t>
            </a:r>
            <a:r>
              <a:rPr lang="en-US" altLang="ko-KR" sz="3200" b="1" dirty="0"/>
              <a:t>]</a:t>
            </a:r>
            <a:br>
              <a:rPr lang="en-US" altLang="ko-KR" sz="3200" b="1" dirty="0"/>
            </a:br>
            <a:br>
              <a:rPr lang="ko-KR" altLang="en-US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</a:b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feat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 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한국 사람들이 좋아하는 영화를 만드는 감독들은 주로 어떤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ea typeface="+mn-ea"/>
              </a:rPr>
              <a:t>요소를 넣어 영화를 만드는가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?</a:t>
            </a:r>
            <a:br>
              <a:rPr lang="ko-KR" alt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ko-KR" altLang="en-US" sz="3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41CC2D-E329-4D04-AAC1-EFD3C5C59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82" y="1732107"/>
            <a:ext cx="10341236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396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662DA71-2249-4806-B1A8-BED8042D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4588"/>
            <a:ext cx="10515600" cy="1690688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[</a:t>
            </a:r>
            <a:r>
              <a:rPr lang="ko-KR" altLang="en-US" sz="3200" b="1" dirty="0"/>
              <a:t>같은 감독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다른 작품 분석</a:t>
            </a:r>
            <a:r>
              <a:rPr lang="en-US" altLang="ko-KR" sz="3200" b="1" dirty="0"/>
              <a:t>]</a:t>
            </a:r>
            <a:br>
              <a:rPr lang="en-US" altLang="ko-KR" sz="3200" b="1" dirty="0"/>
            </a:br>
            <a:br>
              <a:rPr lang="ko-KR" altLang="en-US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</a:b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feat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 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한국 사람들이 좋아하는 영화를 만드는 감독들은 주로 어떤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ea typeface="+mn-ea"/>
              </a:rPr>
              <a:t>요소를 넣어 영화를 만드는가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?</a:t>
            </a:r>
            <a:br>
              <a:rPr lang="ko-KR" alt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E4639C-CF13-4334-A49B-96FC84EBF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54" y="1547962"/>
            <a:ext cx="9239546" cy="473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852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662DA71-2249-4806-B1A8-BED8042D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4588"/>
            <a:ext cx="10515600" cy="1690688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[</a:t>
            </a:r>
            <a:r>
              <a:rPr lang="ko-KR" altLang="en-US" sz="3200" b="1" dirty="0"/>
              <a:t>같은 감독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다른 작품 분석</a:t>
            </a:r>
            <a:r>
              <a:rPr lang="en-US" altLang="ko-KR" sz="3200" b="1" dirty="0"/>
              <a:t>]</a:t>
            </a:r>
            <a:br>
              <a:rPr lang="en-US" altLang="ko-KR" sz="3200" b="1" dirty="0"/>
            </a:br>
            <a:br>
              <a:rPr lang="ko-KR" altLang="en-US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</a:b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feat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 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한국 사람들이 좋아하는 영화를 만드는 감독들은 주로 어떤 </a:t>
            </a:r>
            <a:r>
              <a:rPr lang="ko-KR" altLang="en-US" sz="1800" dirty="0">
                <a:solidFill>
                  <a:srgbClr val="000000"/>
                </a:solidFill>
                <a:latin typeface="+mn-ea"/>
                <a:ea typeface="+mn-ea"/>
              </a:rPr>
              <a:t>요소를 넣어 영화를 만드는가</a:t>
            </a:r>
            <a:r>
              <a:rPr lang="en-US" altLang="ko-KR" sz="1800" dirty="0">
                <a:solidFill>
                  <a:srgbClr val="000000"/>
                </a:solidFill>
                <a:latin typeface="+mn-ea"/>
                <a:ea typeface="+mn-ea"/>
              </a:rPr>
              <a:t>?</a:t>
            </a:r>
            <a:br>
              <a:rPr lang="ko-KR" alt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D6E70A-96B4-45FA-AF2E-8A2097DE7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16" y="1397000"/>
            <a:ext cx="11462184" cy="523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800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846B4E6-C325-49DA-AE6A-307A7FFA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4588"/>
            <a:ext cx="10515600" cy="1690688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/>
              <a:t>[</a:t>
            </a:r>
            <a:r>
              <a:rPr lang="ko-KR" altLang="en-US" sz="3200" b="1" dirty="0" err="1"/>
              <a:t>명량</a:t>
            </a:r>
            <a:r>
              <a:rPr lang="ko-KR" altLang="en-US" sz="3200" b="1" dirty="0"/>
              <a:t> 감독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김한민</a:t>
            </a:r>
            <a:r>
              <a:rPr lang="en-US" altLang="ko-KR" sz="3200" b="1" dirty="0"/>
              <a:t>]</a:t>
            </a:r>
            <a:br>
              <a:rPr lang="en-US" altLang="ko-KR" sz="3200" b="1" dirty="0"/>
            </a:br>
            <a:br>
              <a:rPr lang="ko-KR" altLang="en-US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</a:br>
            <a:r>
              <a:rPr lang="en-US" altLang="ko-KR" sz="2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feat</a:t>
            </a:r>
            <a:r>
              <a:rPr lang="en-US" altLang="ko-KR" sz="24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 </a:t>
            </a:r>
            <a:r>
              <a:rPr lang="ko-KR" altLang="en-US" sz="24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활</a:t>
            </a:r>
            <a:br>
              <a:rPr lang="ko-KR" alt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7B48D9-C3A5-4FD8-A8CB-06D173468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85" y="2243884"/>
            <a:ext cx="5519715" cy="43895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41BEC0-FC48-42A4-AF57-7C9BCAE80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43884"/>
            <a:ext cx="5748315" cy="4389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DD2183-8CE6-4CC5-A803-B3F549AA9497}"/>
              </a:ext>
            </a:extLst>
          </p:cNvPr>
          <p:cNvSpPr txBox="1"/>
          <p:nvPr/>
        </p:nvSpPr>
        <p:spPr>
          <a:xfrm>
            <a:off x="2128120" y="1715221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</a:t>
            </a:r>
            <a:r>
              <a:rPr lang="ko-KR" altLang="en-US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긍정 리뷰 </a:t>
            </a:r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3A095-6256-4F76-B45A-A46D4536C167}"/>
              </a:ext>
            </a:extLst>
          </p:cNvPr>
          <p:cNvSpPr txBox="1"/>
          <p:nvPr/>
        </p:nvSpPr>
        <p:spPr>
          <a:xfrm>
            <a:off x="8564752" y="1727846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</a:t>
            </a:r>
            <a:r>
              <a:rPr lang="ko-KR" altLang="en-US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부정 리뷰 </a:t>
            </a:r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886987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5859D7C3-959A-44A7-839A-51C07BF56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4588"/>
            <a:ext cx="10515600" cy="1690688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/>
              <a:t>[</a:t>
            </a:r>
            <a:r>
              <a:rPr lang="ko-KR" altLang="en-US" sz="3200" b="1" dirty="0" err="1"/>
              <a:t>신과함께</a:t>
            </a:r>
            <a:r>
              <a:rPr lang="en-US" altLang="ko-KR" sz="3200" b="1" dirty="0"/>
              <a:t>: </a:t>
            </a:r>
            <a:r>
              <a:rPr lang="ko-KR" altLang="en-US" sz="3200" b="1" dirty="0" err="1"/>
              <a:t>죄와벌</a:t>
            </a:r>
            <a:r>
              <a:rPr lang="ko-KR" altLang="en-US" sz="3200" b="1" dirty="0"/>
              <a:t> 감독 </a:t>
            </a:r>
            <a:r>
              <a:rPr lang="en-US" altLang="ko-KR" sz="3200" b="1" dirty="0"/>
              <a:t>- </a:t>
            </a:r>
            <a:r>
              <a:rPr lang="ko-KR" altLang="en-US" sz="3200" b="1" dirty="0"/>
              <a:t>김용화</a:t>
            </a:r>
            <a:r>
              <a:rPr lang="en-US" altLang="ko-KR" sz="3200" b="1" dirty="0"/>
              <a:t>]</a:t>
            </a:r>
            <a:br>
              <a:rPr lang="en-US" altLang="ko-KR" sz="3200" b="1" dirty="0"/>
            </a:br>
            <a:br>
              <a:rPr lang="ko-KR" altLang="en-US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</a:br>
            <a:r>
              <a:rPr lang="en-US" altLang="ko-KR" sz="2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feat</a:t>
            </a:r>
            <a:r>
              <a:rPr lang="en-US" altLang="ko-KR" sz="24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 </a:t>
            </a:r>
            <a:r>
              <a:rPr lang="ko-KR" altLang="en-US" sz="2400" dirty="0" err="1">
                <a:solidFill>
                  <a:srgbClr val="000000"/>
                </a:solidFill>
                <a:latin typeface="+mn-ea"/>
                <a:ea typeface="+mn-ea"/>
              </a:rPr>
              <a:t>신과함께</a:t>
            </a:r>
            <a:r>
              <a:rPr lang="en-US" altLang="ko-KR" sz="2400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ko-KR" altLang="en-US" sz="2400" dirty="0" err="1">
                <a:solidFill>
                  <a:srgbClr val="000000"/>
                </a:solidFill>
                <a:latin typeface="+mn-ea"/>
                <a:ea typeface="+mn-ea"/>
              </a:rPr>
              <a:t>인과연</a:t>
            </a:r>
            <a:br>
              <a:rPr lang="ko-KR" alt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ko-KR" alt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BBB000-578C-4BD6-B1C2-1D0276B36072}"/>
              </a:ext>
            </a:extLst>
          </p:cNvPr>
          <p:cNvSpPr txBox="1"/>
          <p:nvPr/>
        </p:nvSpPr>
        <p:spPr>
          <a:xfrm>
            <a:off x="2128120" y="1715221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</a:t>
            </a:r>
            <a:r>
              <a:rPr lang="ko-KR" altLang="en-US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긍정 리뷰 </a:t>
            </a:r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8FA44-3344-4D55-999F-B0C6CB092843}"/>
              </a:ext>
            </a:extLst>
          </p:cNvPr>
          <p:cNvSpPr txBox="1"/>
          <p:nvPr/>
        </p:nvSpPr>
        <p:spPr>
          <a:xfrm>
            <a:off x="8450452" y="1727846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</a:t>
            </a:r>
            <a:r>
              <a:rPr lang="ko-KR" altLang="en-US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부정 리뷰 </a:t>
            </a:r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  <a:endParaRPr lang="ko-KR" alt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A95A77-7E7F-4D1F-91D0-D3105E52E3AE}"/>
              </a:ext>
            </a:extLst>
          </p:cNvPr>
          <p:cNvSpPr txBox="1"/>
          <p:nvPr/>
        </p:nvSpPr>
        <p:spPr>
          <a:xfrm>
            <a:off x="228600" y="22458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감정 분석 하기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72BC4C-9C81-402C-8CD6-B80176DE7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127956"/>
            <a:ext cx="5867399" cy="41643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1853E82-C0F2-466F-AC40-D09C968D5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2115331"/>
            <a:ext cx="5740399" cy="417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01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영화 상위 </a:t>
            </a:r>
            <a:r>
              <a:rPr lang="en-US" altLang="ko-KR" sz="2000" dirty="0"/>
              <a:t>top 5 </a:t>
            </a:r>
            <a:r>
              <a:rPr lang="ko-KR" altLang="en-US" sz="2000" dirty="0"/>
              <a:t>종합 데이터 출력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0370B-AB8D-4751-9845-DB46313A4A40}"/>
              </a:ext>
            </a:extLst>
          </p:cNvPr>
          <p:cNvSpPr txBox="1"/>
          <p:nvPr/>
        </p:nvSpPr>
        <p:spPr>
          <a:xfrm>
            <a:off x="812935" y="5314500"/>
            <a:ext cx="102791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단순히 제작 노트만 분석한 결과와 시놉시스까지 합쳤을 때의 텍스트 결과 비교 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(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좌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: 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제작노트만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우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: 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시놉시스 통합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E0332C-F5A9-4ADB-B1D0-07A1764DA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35" y="706414"/>
            <a:ext cx="4802635" cy="43064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A5E3D6F-A8BB-44AF-A4B1-18C97EE32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25404"/>
            <a:ext cx="4602879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981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A16BAA1C-FC97-4A64-AA7F-6BE9AE18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4588"/>
            <a:ext cx="10515600" cy="1690688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/>
              <a:t>[</a:t>
            </a:r>
            <a:r>
              <a:rPr lang="ko-KR" altLang="en-US" sz="3200" b="1" dirty="0"/>
              <a:t>국제시장 감독 </a:t>
            </a:r>
            <a:r>
              <a:rPr lang="en-US" altLang="ko-KR" sz="3200" b="1" dirty="0"/>
              <a:t>– </a:t>
            </a:r>
            <a:r>
              <a:rPr lang="ko-KR" altLang="en-US" sz="3200" b="1" dirty="0" err="1"/>
              <a:t>윤제균</a:t>
            </a:r>
            <a:r>
              <a:rPr lang="en-US" altLang="ko-KR" sz="3200" b="1" dirty="0"/>
              <a:t>]</a:t>
            </a:r>
            <a:br>
              <a:rPr lang="en-US" altLang="ko-KR" sz="3200" b="1" dirty="0"/>
            </a:br>
            <a:br>
              <a:rPr lang="ko-KR" altLang="en-US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</a:br>
            <a:r>
              <a:rPr lang="en-US" altLang="ko-KR" sz="2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feat</a:t>
            </a:r>
            <a:r>
              <a:rPr lang="en-US" altLang="ko-KR" sz="24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 </a:t>
            </a:r>
            <a:r>
              <a:rPr lang="ko-KR" altLang="en-US" sz="2400" dirty="0">
                <a:solidFill>
                  <a:srgbClr val="000000"/>
                </a:solidFill>
                <a:latin typeface="+mn-ea"/>
                <a:ea typeface="+mn-ea"/>
              </a:rPr>
              <a:t>공조</a:t>
            </a:r>
            <a:br>
              <a:rPr lang="ko-KR" alt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ko-KR" altLang="en-US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A165C1-73FD-4DE4-8DC5-1BA15802F0C9}"/>
              </a:ext>
            </a:extLst>
          </p:cNvPr>
          <p:cNvSpPr txBox="1"/>
          <p:nvPr/>
        </p:nvSpPr>
        <p:spPr>
          <a:xfrm>
            <a:off x="2128120" y="1715221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</a:t>
            </a:r>
            <a:r>
              <a:rPr lang="ko-KR" altLang="en-US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긍정 리뷰 </a:t>
            </a:r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670A1-0F2A-40FB-A60D-D13F9D79262D}"/>
              </a:ext>
            </a:extLst>
          </p:cNvPr>
          <p:cNvSpPr txBox="1"/>
          <p:nvPr/>
        </p:nvSpPr>
        <p:spPr>
          <a:xfrm>
            <a:off x="8450452" y="1727846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</a:t>
            </a:r>
            <a:r>
              <a:rPr lang="ko-KR" altLang="en-US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부정 리뷰 </a:t>
            </a:r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  <a:endParaRPr lang="ko-KR" altLang="en-US" sz="2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11530E-73B5-4CF3-A1AC-2CED6E4A1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193690"/>
            <a:ext cx="5753100" cy="42198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1FBEF7-A63A-458A-85AD-FA4A29FEC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2193690"/>
            <a:ext cx="5753098" cy="421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43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889C6E2-A390-4563-8569-D8FC92F3A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4588"/>
            <a:ext cx="10515600" cy="1690688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/>
              <a:t>[</a:t>
            </a:r>
            <a:r>
              <a:rPr lang="ko-KR" altLang="en-US" sz="3200" b="1" dirty="0"/>
              <a:t>극한직업 감독 </a:t>
            </a:r>
            <a:r>
              <a:rPr lang="en-US" altLang="ko-KR" sz="3200" b="1" dirty="0"/>
              <a:t>– </a:t>
            </a:r>
            <a:r>
              <a:rPr lang="ko-KR" altLang="en-US" sz="3200" b="1" dirty="0" err="1"/>
              <a:t>윤제균</a:t>
            </a:r>
            <a:r>
              <a:rPr lang="en-US" altLang="ko-KR" sz="3200" b="1" dirty="0"/>
              <a:t>]</a:t>
            </a:r>
            <a:br>
              <a:rPr lang="en-US" altLang="ko-KR" sz="3200" b="1" dirty="0"/>
            </a:br>
            <a:br>
              <a:rPr lang="ko-KR" altLang="en-US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</a:br>
            <a:r>
              <a:rPr lang="en-US" altLang="ko-KR" sz="2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feat</a:t>
            </a:r>
            <a:r>
              <a:rPr lang="en-US" altLang="ko-KR" sz="24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 </a:t>
            </a:r>
            <a:r>
              <a:rPr lang="ko-KR" altLang="en-US" sz="24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써니</a:t>
            </a:r>
            <a:br>
              <a:rPr lang="ko-KR" alt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B351E-8872-4BCE-8877-D2F7081AC62B}"/>
              </a:ext>
            </a:extLst>
          </p:cNvPr>
          <p:cNvSpPr txBox="1"/>
          <p:nvPr/>
        </p:nvSpPr>
        <p:spPr>
          <a:xfrm>
            <a:off x="2128120" y="1715221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</a:t>
            </a:r>
            <a:r>
              <a:rPr lang="ko-KR" altLang="en-US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긍정 리뷰 </a:t>
            </a:r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E8652-487A-446C-86DB-6035FBACC036}"/>
              </a:ext>
            </a:extLst>
          </p:cNvPr>
          <p:cNvSpPr txBox="1"/>
          <p:nvPr/>
        </p:nvSpPr>
        <p:spPr>
          <a:xfrm>
            <a:off x="8450452" y="1727846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</a:t>
            </a:r>
            <a:r>
              <a:rPr lang="ko-KR" altLang="en-US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부정 리뷰 </a:t>
            </a:r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  <a:endParaRPr lang="ko-KR" altLang="en-US" sz="2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3BB061-A7AC-4A49-A12D-25D6658CB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143968"/>
            <a:ext cx="5715000" cy="42060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FDE1DA-6DC4-49F5-8CED-CB3B59D3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2" y="2143968"/>
            <a:ext cx="5714998" cy="420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855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86DA65D-78EE-407F-8409-EB2DF31A7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4588"/>
            <a:ext cx="10515600" cy="1690688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b="1" dirty="0"/>
              <a:t>[</a:t>
            </a:r>
            <a:r>
              <a:rPr lang="ko-KR" altLang="en-US" sz="3200" b="1" dirty="0" err="1"/>
              <a:t>어벤져스</a:t>
            </a:r>
            <a:r>
              <a:rPr lang="en-US" altLang="ko-KR" sz="3200" b="1" dirty="0"/>
              <a:t>: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엔드게임</a:t>
            </a:r>
            <a:r>
              <a:rPr lang="ko-KR" altLang="en-US" sz="3200" b="1" dirty="0"/>
              <a:t> 감독 </a:t>
            </a:r>
            <a:r>
              <a:rPr lang="en-US" altLang="ko-KR" sz="3200" b="1" dirty="0"/>
              <a:t>– </a:t>
            </a:r>
            <a:r>
              <a:rPr lang="ko-KR" altLang="en-US" sz="3200" b="1" dirty="0" err="1"/>
              <a:t>안소니</a:t>
            </a:r>
            <a:r>
              <a:rPr lang="ko-KR" altLang="en-US" sz="3200" b="1" dirty="0"/>
              <a:t> 루소</a:t>
            </a:r>
            <a:r>
              <a:rPr lang="en-US" altLang="ko-KR" sz="3200" b="1" dirty="0"/>
              <a:t>]</a:t>
            </a:r>
            <a:br>
              <a:rPr lang="en-US" altLang="ko-KR" sz="3200" b="1" dirty="0"/>
            </a:br>
            <a:br>
              <a:rPr lang="ko-KR" altLang="en-US" sz="1800" b="0" dirty="0">
                <a:solidFill>
                  <a:srgbClr val="000000"/>
                </a:solidFill>
                <a:effectLst/>
                <a:latin typeface="+mn-ea"/>
                <a:ea typeface="+mn-ea"/>
              </a:rPr>
            </a:br>
            <a:r>
              <a:rPr lang="en-US" altLang="ko-KR" sz="24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feat</a:t>
            </a:r>
            <a:r>
              <a:rPr lang="en-US" altLang="ko-KR" sz="24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 </a:t>
            </a:r>
            <a:r>
              <a:rPr lang="ko-KR" altLang="en-US" sz="2400" b="0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어벤져스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: </a:t>
            </a:r>
            <a:r>
              <a:rPr lang="ko-KR" altLang="en-US" sz="2400" b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인피니티 워</a:t>
            </a:r>
            <a:br>
              <a:rPr lang="ko-KR" alt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7C065-7A49-43B1-BAAE-D38D77CB03C7}"/>
              </a:ext>
            </a:extLst>
          </p:cNvPr>
          <p:cNvSpPr txBox="1"/>
          <p:nvPr/>
        </p:nvSpPr>
        <p:spPr>
          <a:xfrm>
            <a:off x="2128120" y="1715221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</a:t>
            </a:r>
            <a:r>
              <a:rPr lang="ko-KR" altLang="en-US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긍정 리뷰 </a:t>
            </a:r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AC9B1-D680-41F7-94C8-AD1F8F8992B5}"/>
              </a:ext>
            </a:extLst>
          </p:cNvPr>
          <p:cNvSpPr txBox="1"/>
          <p:nvPr/>
        </p:nvSpPr>
        <p:spPr>
          <a:xfrm>
            <a:off x="8450452" y="1727846"/>
            <a:ext cx="149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</a:t>
            </a:r>
            <a:r>
              <a:rPr lang="ko-KR" altLang="en-US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부정 리뷰 </a:t>
            </a:r>
            <a:r>
              <a:rPr lang="en-US" altLang="ko-KR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  <a:endParaRPr lang="ko-KR" altLang="en-US" sz="20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E19944-AA0B-4BBF-86DF-B4C2AE42C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2179014"/>
            <a:ext cx="5764801" cy="41709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65BD3D-BCD6-49B0-92F6-A8934935D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99" y="2115331"/>
            <a:ext cx="5891801" cy="417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254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5B5C5-8180-427A-85B7-CC2646B023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Chapter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5.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6147BC-F26E-4C9D-B9C1-21DC78F19B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사용한 모든 데이터 출처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01717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데이터 출처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4FC17CC-F71D-4A91-B770-724477566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1953" y="1808102"/>
            <a:ext cx="7028094" cy="30589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50370B-AB8D-4751-9845-DB46313A4A40}"/>
              </a:ext>
            </a:extLst>
          </p:cNvPr>
          <p:cNvSpPr txBox="1"/>
          <p:nvPr/>
        </p:nvSpPr>
        <p:spPr>
          <a:xfrm>
            <a:off x="2936240" y="5151120"/>
            <a:ext cx="615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KOFIC 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영화진흥위원회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algn="ctr"/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https://www.kofic.or.kr/kofic/business/main/main.do</a:t>
            </a:r>
            <a:endParaRPr lang="ko-KR" altLang="en-US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69529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데이터 출처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0370B-AB8D-4751-9845-DB46313A4A40}"/>
              </a:ext>
            </a:extLst>
          </p:cNvPr>
          <p:cNvSpPr txBox="1"/>
          <p:nvPr/>
        </p:nvSpPr>
        <p:spPr>
          <a:xfrm>
            <a:off x="-7952" y="5215268"/>
            <a:ext cx="615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다음영화</a:t>
            </a:r>
            <a:b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</a:b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  <a:hlinkClick r:id="rId3"/>
              </a:rPr>
              <a:t>https://movie.daum.net/main</a:t>
            </a:r>
            <a:b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</a:br>
            <a:endParaRPr lang="ko-KR" altLang="en-US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A45BEC-060E-4449-B7D6-65F5DAC7A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55" y="1360082"/>
            <a:ext cx="5720746" cy="3682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380121-FB93-4E01-97D6-B0B819DA3764}"/>
              </a:ext>
            </a:extLst>
          </p:cNvPr>
          <p:cNvSpPr txBox="1"/>
          <p:nvPr/>
        </p:nvSpPr>
        <p:spPr>
          <a:xfrm>
            <a:off x="5824885" y="5572665"/>
            <a:ext cx="615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네이버 영화</a:t>
            </a:r>
            <a:b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</a:b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  <a:hlinkClick r:id="rId5"/>
              </a:rPr>
              <a:t>https://movie.naver.com/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algn="ctr"/>
            <a:endParaRPr lang="ko-KR" altLang="en-US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C731C0B-5FAC-4A6D-8C79-DFF120B75C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328" y="1002684"/>
            <a:ext cx="5486875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310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ko-KR" altLang="en-US" sz="1600" b="1" dirty="0"/>
              <a:t>국제시장</a:t>
            </a:r>
            <a:endParaRPr lang="en-US" altLang="ko-KR" sz="1600" b="1" dirty="0"/>
          </a:p>
          <a:p>
            <a:r>
              <a:rPr lang="en-US" altLang="ko-KR" sz="1600" dirty="0"/>
              <a:t>https://www.newdaily.co.kr/site/data/html/2015/01/15/2015011500007.html</a:t>
            </a:r>
          </a:p>
          <a:p>
            <a:r>
              <a:rPr lang="en-US" altLang="ko-KR" sz="1600" dirty="0"/>
              <a:t>https://www.yna.co.kr/view/AKR20150113081000005</a:t>
            </a:r>
          </a:p>
          <a:p>
            <a:r>
              <a:rPr lang="en-US" altLang="ko-KR" sz="1600" dirty="0"/>
              <a:t>https://mediahub.seoul.go.kr/archives/833541</a:t>
            </a:r>
          </a:p>
          <a:p>
            <a:pPr marL="0" indent="0">
              <a:buNone/>
            </a:pPr>
            <a:r>
              <a:rPr lang="ko-KR" altLang="en-US" sz="1600" b="1" dirty="0"/>
              <a:t>극한직업</a:t>
            </a:r>
            <a:endParaRPr lang="en-US" altLang="ko-KR" sz="1600" b="1" dirty="0"/>
          </a:p>
          <a:p>
            <a:r>
              <a:rPr lang="en-US" altLang="ko-KR" sz="1600" dirty="0"/>
              <a:t>http://m.cine21.com/news/view/?mag_id=92454</a:t>
            </a:r>
          </a:p>
          <a:p>
            <a:pPr marL="0" indent="0">
              <a:buNone/>
            </a:pPr>
            <a:r>
              <a:rPr lang="ko-KR" altLang="en-US" sz="1600" b="1" dirty="0"/>
              <a:t>신과</a:t>
            </a:r>
            <a:r>
              <a:rPr lang="ko-KR" altLang="en-US" sz="1600" dirty="0"/>
              <a:t> </a:t>
            </a:r>
            <a:r>
              <a:rPr lang="ko-KR" altLang="en-US" sz="1600" b="1" dirty="0"/>
              <a:t>함께</a:t>
            </a:r>
            <a:endParaRPr lang="en-US" altLang="ko-KR" sz="1600" b="1" dirty="0"/>
          </a:p>
          <a:p>
            <a:r>
              <a:rPr lang="en-US" altLang="ko-KR" sz="1600" dirty="0"/>
              <a:t>http://www.econovill.com/news/articleView.html?idxno=329384</a:t>
            </a:r>
          </a:p>
          <a:p>
            <a:r>
              <a:rPr lang="en-US" altLang="ko-KR" sz="1600" dirty="0"/>
              <a:t>http://fca.kr/ab-1116-218?PB_1451465247=8</a:t>
            </a:r>
          </a:p>
          <a:p>
            <a:r>
              <a:rPr lang="en-US" altLang="ko-KR" sz="1600" dirty="0"/>
              <a:t>https://www.mk.co.kr/opinion/columnists/view/2017/12/852995/</a:t>
            </a:r>
          </a:p>
          <a:p>
            <a:pPr marL="0" indent="0">
              <a:buNone/>
            </a:pPr>
            <a:r>
              <a:rPr lang="ko-KR" altLang="en-US" sz="1600" b="1" dirty="0" err="1"/>
              <a:t>명량</a:t>
            </a:r>
            <a:endParaRPr lang="en-US" altLang="ko-KR" sz="1600" b="1" dirty="0"/>
          </a:p>
          <a:p>
            <a:r>
              <a:rPr lang="en-US" altLang="ko-KR" sz="1600" dirty="0"/>
              <a:t>"https://www.ytn.co.kr/_ln/0117_201408110700065164</a:t>
            </a:r>
          </a:p>
          <a:p>
            <a:r>
              <a:rPr lang="en-US" altLang="ko-KR" sz="1600" dirty="0"/>
              <a:t>https://www.donga.com/news/Culture/article/all/20140818/65802315/1</a:t>
            </a:r>
          </a:p>
          <a:p>
            <a:r>
              <a:rPr lang="en-US" altLang="ko-KR" sz="1600" dirty="0"/>
              <a:t>https://www.hani.co.kr/arti/opinion/editorial/649561.html</a:t>
            </a:r>
          </a:p>
          <a:p>
            <a:pPr marL="0" indent="0">
              <a:buNone/>
            </a:pPr>
            <a:r>
              <a:rPr lang="ko-KR" altLang="en-US" sz="1600" b="1" dirty="0" err="1"/>
              <a:t>엔드게임</a:t>
            </a:r>
            <a:endParaRPr lang="en-US" altLang="ko-KR" sz="1600" b="1" dirty="0"/>
          </a:p>
          <a:p>
            <a:r>
              <a:rPr lang="en-US" altLang="ko-KR" sz="1600" dirty="0"/>
              <a:t>http://ch.yes24.com/Article/View/38668</a:t>
            </a:r>
          </a:p>
          <a:p>
            <a:r>
              <a:rPr lang="en-US" altLang="ko-KR" sz="1400" dirty="0"/>
              <a:t>http://m.cine21.com/news/view/?mag_id=93046</a:t>
            </a:r>
          </a:p>
          <a:p>
            <a:r>
              <a:rPr lang="en-US" altLang="ko-KR" sz="1400" dirty="0"/>
              <a:t>https://www.interview365.com/news/articleView.html?idxno=86612</a:t>
            </a: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61185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58FED-A7EF-47C3-B277-89083695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55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영화 상위 </a:t>
            </a:r>
            <a:r>
              <a:rPr lang="en-US" altLang="ko-KR" sz="2000" dirty="0"/>
              <a:t>top 5 </a:t>
            </a:r>
            <a:r>
              <a:rPr lang="ko-KR" altLang="en-US" sz="2000" dirty="0"/>
              <a:t>종합 데이터 출력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0370B-AB8D-4751-9845-DB46313A4A40}"/>
              </a:ext>
            </a:extLst>
          </p:cNvPr>
          <p:cNvSpPr txBox="1"/>
          <p:nvPr/>
        </p:nvSpPr>
        <p:spPr>
          <a:xfrm>
            <a:off x="812935" y="5314500"/>
            <a:ext cx="102791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꼬꼬마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en-US" sz="25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한나눔을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중심으로 명사 추출 후 워드 클라우드 제작 및 다빈도 명사 상위 </a:t>
            </a:r>
            <a:r>
              <a:rPr lang="en-US" altLang="ko-KR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20</a:t>
            </a:r>
            <a:r>
              <a:rPr lang="ko-KR" altLang="en-US" sz="25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개의 막대 차트 제작 </a:t>
            </a:r>
            <a:endParaRPr lang="en-US" altLang="ko-KR" sz="25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FD4444-51DA-4E77-9AFF-2F2E460DD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575" y="935176"/>
            <a:ext cx="7004932" cy="41602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BF5925-440D-4B69-B9B1-EDE2099A6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439" y="1331080"/>
            <a:ext cx="5204911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1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275FF42-4F09-4440-ADF6-4CC0AB3FD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968" y="579941"/>
            <a:ext cx="5961849" cy="450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55B18B2-AB17-4B43-A3B4-2F37105F0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83" y="2849564"/>
            <a:ext cx="4766712" cy="235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역대 영화 관객수 순위 1위 영화 &amp;#39;명량&amp;#39;, 역사를 바꾼 전쟁 &amp;#39;명량해전&amp;#39;-비즈엔터">
            <a:extLst>
              <a:ext uri="{FF2B5EF4-FFF2-40B4-BE49-F238E27FC236}">
                <a16:creationId xmlns:a16="http://schemas.microsoft.com/office/drawing/2014/main" id="{0D3FC2FE-E058-460C-A6CE-A4FEC445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35" y="725557"/>
            <a:ext cx="3089910" cy="207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3481F2-AFFB-48F4-B800-C3FE0A6B9B5E}"/>
              </a:ext>
            </a:extLst>
          </p:cNvPr>
          <p:cNvSpPr txBox="1"/>
          <p:nvPr/>
        </p:nvSpPr>
        <p:spPr>
          <a:xfrm>
            <a:off x="673769" y="5522495"/>
            <a:ext cx="103797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555555"/>
                </a:solidFill>
                <a:latin typeface="Noto Sans KR"/>
              </a:rPr>
              <a:t>개봉년도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2013 |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관객수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1,700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만 관객 </a:t>
            </a:r>
            <a:endParaRPr lang="en-US" altLang="ko-KR" dirty="0">
              <a:solidFill>
                <a:srgbClr val="555555"/>
              </a:solidFill>
              <a:latin typeface="Noto Sans KR"/>
            </a:endParaRPr>
          </a:p>
          <a:p>
            <a:r>
              <a:rPr lang="ko-KR" altLang="en-US" dirty="0">
                <a:solidFill>
                  <a:srgbClr val="555555"/>
                </a:solidFill>
                <a:latin typeface="Noto Sans KR"/>
              </a:rPr>
              <a:t>공식 홍보용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장르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사극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액션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해양 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</a:b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실제 검색 결과 장르 키워드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조선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전쟁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왜군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</a:t>
            </a:r>
            <a:br>
              <a:rPr lang="en-US" altLang="ko-KR" dirty="0">
                <a:solidFill>
                  <a:srgbClr val="555555"/>
                </a:solidFill>
                <a:latin typeface="Noto Sans KR"/>
              </a:rPr>
            </a:b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그 외의 단어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 </a:t>
            </a:r>
            <a:r>
              <a:rPr lang="ko-KR" altLang="en-US" dirty="0" err="1">
                <a:solidFill>
                  <a:srgbClr val="555555"/>
                </a:solidFill>
                <a:latin typeface="Noto Sans KR"/>
              </a:rPr>
              <a:t>스펙타클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열세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역사 바꾼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위대한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되살아난  등과 같은 영웅적인 요소를 상징하는 언어 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759AFDF-9D30-4242-9791-99CEDB30ECE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영화 상위 </a:t>
            </a:r>
            <a:r>
              <a:rPr lang="en-US" altLang="ko-KR" sz="2000" dirty="0"/>
              <a:t>top 5 </a:t>
            </a:r>
            <a:r>
              <a:rPr lang="ko-KR" altLang="en-US" sz="2000" dirty="0"/>
              <a:t>장르 데이터 인사이트</a:t>
            </a:r>
          </a:p>
        </p:txBody>
      </p:sp>
    </p:spTree>
    <p:extLst>
      <p:ext uri="{BB962C8B-B14F-4D97-AF65-F5344CB8AC3E}">
        <p14:creationId xmlns:p14="http://schemas.microsoft.com/office/powerpoint/2010/main" val="103230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극한직업 줄거리 및 비하인드 에피소드">
            <a:extLst>
              <a:ext uri="{FF2B5EF4-FFF2-40B4-BE49-F238E27FC236}">
                <a16:creationId xmlns:a16="http://schemas.microsoft.com/office/drawing/2014/main" id="{18CF924E-6170-4412-B861-23C532EE7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60" y="781686"/>
            <a:ext cx="3178756" cy="201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8A98A96-9B9F-4218-B6AD-6F68AD51F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574" y="782800"/>
            <a:ext cx="5918631" cy="446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3AD1E9D-06F3-4746-927F-C24BCE3C3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85" y="2851043"/>
            <a:ext cx="4820041" cy="237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30B22C-747C-4BAF-84E3-CEC85D24BBD0}"/>
              </a:ext>
            </a:extLst>
          </p:cNvPr>
          <p:cNvSpPr txBox="1"/>
          <p:nvPr/>
        </p:nvSpPr>
        <p:spPr>
          <a:xfrm>
            <a:off x="673769" y="5522495"/>
            <a:ext cx="9672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555555"/>
                </a:solidFill>
                <a:latin typeface="Noto Sans KR"/>
              </a:rPr>
              <a:t>개봉년도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2019 |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관객수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1,600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만 관객 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</a:b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공식 홍보용 장르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코미디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</a:b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실제 검색 결과 장르 키워드 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수사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코미디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형사 </a:t>
            </a:r>
            <a:br>
              <a:rPr lang="en-US" altLang="ko-KR" dirty="0">
                <a:solidFill>
                  <a:srgbClr val="555555"/>
                </a:solidFill>
                <a:latin typeface="Noto Sans KR"/>
              </a:rPr>
            </a:b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그 외의 단어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: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 마약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치킨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위장창업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형사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조직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직업</a:t>
            </a:r>
            <a:r>
              <a:rPr lang="en-US" altLang="ko-KR" dirty="0">
                <a:solidFill>
                  <a:srgbClr val="555555"/>
                </a:solidFill>
                <a:latin typeface="Noto Sans KR"/>
              </a:rPr>
              <a:t> </a:t>
            </a:r>
            <a:r>
              <a:rPr lang="ko-KR" altLang="en-US" dirty="0">
                <a:solidFill>
                  <a:srgbClr val="555555"/>
                </a:solidFill>
                <a:latin typeface="Noto Sans KR"/>
              </a:rPr>
              <a:t>같은 영화 내의 주요 사건과 관련된 용어    </a:t>
            </a:r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C142A8A-13EF-46A6-919A-E647A0F267B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2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영화 상위 </a:t>
            </a:r>
            <a:r>
              <a:rPr lang="en-US" altLang="ko-KR" sz="2000" dirty="0"/>
              <a:t>top 5 </a:t>
            </a:r>
            <a:r>
              <a:rPr lang="ko-KR" altLang="en-US" sz="2000" dirty="0"/>
              <a:t>장르 데이터 인사이트</a:t>
            </a:r>
          </a:p>
        </p:txBody>
      </p:sp>
    </p:spTree>
    <p:extLst>
      <p:ext uri="{BB962C8B-B14F-4D97-AF65-F5344CB8AC3E}">
        <p14:creationId xmlns:p14="http://schemas.microsoft.com/office/powerpoint/2010/main" val="2575770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4962</Words>
  <Application>Microsoft Office PowerPoint</Application>
  <PresentationFormat>와이드스크린</PresentationFormat>
  <Paragraphs>468</Paragraphs>
  <Slides>66</Slides>
  <Notes>56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6" baseType="lpstr">
      <vt:lpstr>AppleSDGothicNeoB00</vt:lpstr>
      <vt:lpstr>AppleSDGothicNeoEB00</vt:lpstr>
      <vt:lpstr>AppleSDGothicNeoR00</vt:lpstr>
      <vt:lpstr>KoPub돋움체 Light</vt:lpstr>
      <vt:lpstr>KoPub돋움체 Medium</vt:lpstr>
      <vt:lpstr>Noto Sans KR</vt:lpstr>
      <vt:lpstr>맑은 고딕</vt:lpstr>
      <vt:lpstr>Arial</vt:lpstr>
      <vt:lpstr>Courier New</vt:lpstr>
      <vt:lpstr>Office 테마</vt:lpstr>
      <vt:lpstr>PowerPoint 프레젠테이션</vt:lpstr>
      <vt:lpstr>Chapter 1.</vt:lpstr>
      <vt:lpstr>데이터 수집</vt:lpstr>
      <vt:lpstr>영화 장르 데이터 전처리</vt:lpstr>
      <vt:lpstr>PowerPoint 프레젠테이션</vt:lpstr>
      <vt:lpstr>영화 상위 top 5 종합 데이터 출력</vt:lpstr>
      <vt:lpstr>영화 상위 top 5 종합 데이터 출력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평점 데이터 시각화 </vt:lpstr>
      <vt:lpstr>평점 데이터 토픽모델링 분석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Chapter 2.</vt:lpstr>
      <vt:lpstr>데이터 수집</vt:lpstr>
      <vt:lpstr>데이터 수집</vt:lpstr>
      <vt:lpstr>데이터 처리</vt:lpstr>
      <vt:lpstr>시각화</vt:lpstr>
      <vt:lpstr>국제시장</vt:lpstr>
      <vt:lpstr>극한직업</vt:lpstr>
      <vt:lpstr>신과 함께 – 죄와 벌</vt:lpstr>
      <vt:lpstr>명량</vt:lpstr>
      <vt:lpstr>어벤져스 - 엔드게임</vt:lpstr>
      <vt:lpstr>평론가들의 호·불호</vt:lpstr>
      <vt:lpstr>엔드게임의 성공요인으로 보는 국내영화의 발전 방향 평론가들은 어떤 요소를 긍정적으로 평가할까?</vt:lpstr>
      <vt:lpstr> Chapter 3.</vt:lpstr>
      <vt:lpstr>API 활용</vt:lpstr>
      <vt:lpstr>크롤링 코드 작성</vt:lpstr>
      <vt:lpstr>영화배우 항목 별도 추출</vt:lpstr>
      <vt:lpstr>배우 개별 필모그래피 행 작성</vt:lpstr>
      <vt:lpstr>필모그래피 수 상위 top 5 출력</vt:lpstr>
      <vt:lpstr>영화별 필모그래피 top 5 시각화 결과</vt:lpstr>
      <vt:lpstr>영화별 필모그래피 top 5 인사이트</vt:lpstr>
      <vt:lpstr>필모그래피 수 분포도 출력</vt:lpstr>
      <vt:lpstr>필모그래피 분포 시각화 결과</vt:lpstr>
      <vt:lpstr>영화별 필모그래피 분포 인사이트</vt:lpstr>
      <vt:lpstr>주연 배우 관련 워드클라우드</vt:lpstr>
      <vt:lpstr>주연 배우 관련 워드클라우드</vt:lpstr>
      <vt:lpstr>주연 배우 관련 워드클라우드 결과</vt:lpstr>
      <vt:lpstr>주연 배우 관련 워드클라우드 결과</vt:lpstr>
      <vt:lpstr>주연 배우 관련 워드클라우드 결과</vt:lpstr>
      <vt:lpstr>주연 배우 관련 워드클라우드 결과</vt:lpstr>
      <vt:lpstr>주연 배우 관련 워드클라우드 결과</vt:lpstr>
      <vt:lpstr>주연 배우 관련 워드클라우드 인사이트</vt:lpstr>
      <vt:lpstr> Chapter 4.</vt:lpstr>
      <vt:lpstr>[2010년대~20년대 영화 top 600개 분석]   feat) 한국 사람들이 선호하는 영화 장르는?          한국 영화 흥행을 위해 감독들은 어떤 장르를 많이 만들어야 하나? </vt:lpstr>
      <vt:lpstr>PowerPoint 프레젠테이션</vt:lpstr>
      <vt:lpstr>[같은 감독, 다른 작품 분석]   feat) 한국 사람들이 좋아하는 영화를 만드는 감독들은 주로 어떤 요소를 넣어 영화를 만드는가? </vt:lpstr>
      <vt:lpstr>[같은 감독, 다른 작품 분석]   feat) 한국 사람들이 좋아하는 영화를 만드는 감독들은 주로 어떤 요소를 넣어 영화를 만드는가? </vt:lpstr>
      <vt:lpstr>[같은 감독, 다른 작품 분석]   feat) 한국 사람들이 좋아하는 영화를 만드는 감독들은 주로 어떤 요소를 넣어 영화를 만드는가? </vt:lpstr>
      <vt:lpstr>[같은 감독, 다른 작품 분석]   feat) 한국 사람들이 좋아하는 영화를 만드는 감독들은 주로 어떤 요소를 넣어 영화를 만드는가? </vt:lpstr>
      <vt:lpstr>[명량 감독 - 김한민]   feat) 활 </vt:lpstr>
      <vt:lpstr>[신과함께: 죄와벌 감독 - 김용화]   feat) 신과함께: 인과연 </vt:lpstr>
      <vt:lpstr>[국제시장 감독 – 윤제균]   feat) 공조 </vt:lpstr>
      <vt:lpstr>[극한직업 감독 – 윤제균]   feat) 써니 </vt:lpstr>
      <vt:lpstr>[어벤져스: 엔드게임 감독 – 안소니 루소]   feat) 어벤져스: 인피니티 워 </vt:lpstr>
      <vt:lpstr> Chapter 5.</vt:lpstr>
      <vt:lpstr>데이터 출처</vt:lpstr>
      <vt:lpstr>데이터 출처</vt:lpstr>
      <vt:lpstr>출처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가설 3</dc:title>
  <dc:creator>이지현</dc:creator>
  <cp:lastModifiedBy>Choi Min Ju</cp:lastModifiedBy>
  <cp:revision>21</cp:revision>
  <dcterms:created xsi:type="dcterms:W3CDTF">2021-12-16T18:20:30Z</dcterms:created>
  <dcterms:modified xsi:type="dcterms:W3CDTF">2021-12-18T11:49:25Z</dcterms:modified>
</cp:coreProperties>
</file>